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7.xml" ContentType="application/vnd.openxmlformats-officedocument.presentationml.notesSlide+xml"/>
  <Override PartName="/ppt/charts/chart7.xml" ContentType="application/vnd.openxmlformats-officedocument.drawingml.chart+xml"/>
  <Override PartName="/ppt/notesSlides/notesSlide1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9.xml" ContentType="application/vnd.openxmlformats-officedocument.presentationml.notesSlide+xml"/>
  <Override PartName="/ppt/charts/chart14.xml" ContentType="application/vnd.openxmlformats-officedocument.drawingml.chart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21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496" r:id="rId2"/>
    <p:sldId id="2513" r:id="rId3"/>
    <p:sldId id="518" r:id="rId4"/>
    <p:sldId id="2519" r:id="rId5"/>
    <p:sldId id="2522" r:id="rId6"/>
    <p:sldId id="2115" r:id="rId7"/>
    <p:sldId id="2523" r:id="rId8"/>
    <p:sldId id="1323" r:id="rId9"/>
    <p:sldId id="2525" r:id="rId10"/>
    <p:sldId id="1846" r:id="rId11"/>
    <p:sldId id="2526" r:id="rId12"/>
    <p:sldId id="2017" r:id="rId13"/>
    <p:sldId id="2018" r:id="rId14"/>
    <p:sldId id="1341" r:id="rId15"/>
    <p:sldId id="2524" r:id="rId16"/>
    <p:sldId id="2527" r:id="rId17"/>
    <p:sldId id="1818" r:id="rId18"/>
    <p:sldId id="1819" r:id="rId19"/>
    <p:sldId id="2475" r:id="rId20"/>
    <p:sldId id="2490" r:id="rId21"/>
    <p:sldId id="2494" r:id="rId22"/>
    <p:sldId id="1808" r:id="rId23"/>
    <p:sldId id="1810" r:id="rId24"/>
    <p:sldId id="2501" r:id="rId25"/>
    <p:sldId id="2502" r:id="rId26"/>
    <p:sldId id="2507" r:id="rId27"/>
    <p:sldId id="2497" r:id="rId28"/>
    <p:sldId id="2498" r:id="rId29"/>
    <p:sldId id="2499" r:id="rId30"/>
    <p:sldId id="2506" r:id="rId31"/>
    <p:sldId id="2503" r:id="rId32"/>
    <p:sldId id="2504" r:id="rId33"/>
    <p:sldId id="250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358DA5"/>
    <a:srgbClr val="570128"/>
    <a:srgbClr val="910142"/>
    <a:srgbClr val="FF0000"/>
    <a:srgbClr val="3E8E73"/>
    <a:srgbClr val="005C00"/>
    <a:srgbClr val="660033"/>
    <a:srgbClr val="2766E5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0" autoAdjust="0"/>
    <p:restoredTop sz="90363" autoAdjust="0"/>
  </p:normalViewPr>
  <p:slideViewPr>
    <p:cSldViewPr>
      <p:cViewPr>
        <p:scale>
          <a:sx n="60" d="100"/>
          <a:sy n="60" d="100"/>
        </p:scale>
        <p:origin x="-2074" y="-4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E:\&#1052;&#1054;&#1047;&#1043;&#1054;&#1042;&#1054;&#1049;%20&#1064;&#1058;&#1059;&#1056;&#1052;%20&#1042;%20&#1052;&#1054;&#1057;&#1050;&#1042;&#1045;\&#1089;&#1073;&#1086;&#1088;&#1082;&#1072;%20&#1087;&#1086;%20&#1089;&#1084;&#1077;&#1088;&#1090;&#1085;&#1086;&#1089;&#1090;&#1080;%20&#1090;&#1088;&#1091;&#1076;&#1086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5;&#1048;&#1058;&#1045;&#1056;%20&#1069;&#1060;&#1060;&#1045;&#1050;&#1058;&#1048;&#1042;&#1053;&#1067;&#1049;%20&#1050;&#1054;&#1053;&#1058;&#1056;&#1040;&#1050;&#1058;\health%20at%20a%20glance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Relationship Id="rId2" Type="http://schemas.openxmlformats.org/officeDocument/2006/relationships/image" Target="../media/image52.jpeg"/><Relationship Id="rId1" Type="http://schemas.openxmlformats.org/officeDocument/2006/relationships/image" Target="../media/image51.jpeg"/><Relationship Id="rId5" Type="http://schemas.microsoft.com/office/2011/relationships/chartStyle" Target="style3.xml"/><Relationship Id="rId4" Type="http://schemas.microsoft.com/office/2011/relationships/chartColorStyle" Target="colors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2;&#1064;&#1069;\&#1048;&#1085;&#1089;&#1090;&#1080;&#1090;&#1091;&#1090;%20&#1101;&#1082;&#1086;&#1085;&#1086;&#1084;&#1080;&#1082;&#1080;%20&#1079;&#1076;&#1088;&#1072;&#1074;&#1086;&#1086;&#1093;&#1088;&#1072;&#1085;&#1077;&#1085;&#1080;&#1103;\&#1056;&#1072;&#1073;&#1086;&#1090;&#1072;%20&#1087;&#1086;%20&#1079;&#1072;&#1076;&#1072;&#1085;&#1080;&#1103;&#1084;%20&#1042;&#1064;&#1069;\&#1101;&#1092;&#1092;&#1077;&#1082;&#1090;&#1080;&#1074;&#1085;&#1099;&#1081;%20&#1082;&#1086;&#1085;&#1090;&#1088;&#1072;&#1082;&#1090;\&#1088;&#1077;&#1079;&#1091;&#1083;&#1100;&#1090;&#1072;&#1090;&#1099;%20&#1086;&#1087;&#1088;&#1086;&#1089;&#1072;\&#1086;&#1090;&#1095;&#1077;&#1090;_091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Смертность в 2017 году на 1000 человек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666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9"/>
            <c:invertIfNegative val="0"/>
            <c:bubble3D val="0"/>
            <c:spPr>
              <a:gradFill>
                <a:gsLst>
                  <a:gs pos="32000">
                    <a:schemeClr val="accent1">
                      <a:lumMod val="75000"/>
                    </a:schemeClr>
                  </a:gs>
                  <a:gs pos="31000">
                    <a:schemeClr val="bg1"/>
                  </a:gs>
                  <a:gs pos="0">
                    <a:srgbClr val="87888A"/>
                  </a:gs>
                  <a:gs pos="0">
                    <a:schemeClr val="bg1">
                      <a:lumMod val="50000"/>
                    </a:schemeClr>
                  </a:gs>
                  <a:gs pos="0">
                    <a:schemeClr val="bg1"/>
                  </a:gs>
                  <a:gs pos="70000">
                    <a:schemeClr val="accent1">
                      <a:lumMod val="75000"/>
                    </a:schemeClr>
                  </a:gs>
                  <a:gs pos="71000">
                    <a:srgbClr val="C00000"/>
                  </a:gs>
                  <a:gs pos="100000">
                    <a:srgbClr val="C00000"/>
                  </a:gs>
                </a:gsLst>
                <a:lin ang="5400000" scaled="1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18-48DC-AD1D-6D6A0A093490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918-48DC-AD1D-6D6A0A09349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18-48DC-AD1D-6D6A0A093490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18-48DC-AD1D-6D6A0A093490}"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18-48DC-AD1D-6D6A0A093490}"/>
                </c:ext>
              </c:extLst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18-48DC-AD1D-6D6A0A093490}"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18-48DC-AD1D-6D6A0A093490}"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918-48DC-AD1D-6D6A0A093490}"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18-48DC-AD1D-6D6A0A093490}"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918-48DC-AD1D-6D6A0A093490}"/>
                </c:ext>
              </c:extLst>
            </c:dLbl>
            <c:dLbl>
              <c:idx val="2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918-48DC-AD1D-6D6A0A093490}"/>
                </c:ext>
              </c:extLst>
            </c:dLbl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918-48DC-AD1D-6D6A0A093490}"/>
                </c:ext>
              </c:extLst>
            </c:dLbl>
            <c:dLbl>
              <c:idx val="2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918-48DC-AD1D-6D6A0A093490}"/>
                </c:ext>
              </c:extLst>
            </c:dLbl>
            <c:dLbl>
              <c:idx val="2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918-48DC-AD1D-6D6A0A093490}"/>
                </c:ext>
              </c:extLst>
            </c:dLbl>
            <c:dLbl>
              <c:idx val="3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918-48DC-AD1D-6D6A0A093490}"/>
                </c:ext>
              </c:extLst>
            </c:dLbl>
            <c:dLbl>
              <c:idx val="3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918-48DC-AD1D-6D6A0A093490}"/>
                </c:ext>
              </c:extLst>
            </c:dLbl>
            <c:dLbl>
              <c:idx val="3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918-48DC-AD1D-6D6A0A093490}"/>
                </c:ext>
              </c:extLst>
            </c:dLbl>
            <c:dLbl>
              <c:idx val="4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918-48DC-AD1D-6D6A0A093490}"/>
                </c:ext>
              </c:extLst>
            </c:dLbl>
            <c:dLbl>
              <c:idx val="4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918-48DC-AD1D-6D6A0A0934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'Смертность в мире'!$F$10:$F$54</c:f>
              <c:strCache>
                <c:ptCount val="45"/>
                <c:pt idx="0">
                  <c:v>ЦАР</c:v>
                </c:pt>
                <c:pt idx="1">
                  <c:v>Беларусь</c:v>
                </c:pt>
                <c:pt idx="2">
                  <c:v>Свазиленд</c:v>
                </c:pt>
                <c:pt idx="3">
                  <c:v>Сомали</c:v>
                </c:pt>
                <c:pt idx="4">
                  <c:v>Габон</c:v>
                </c:pt>
                <c:pt idx="5">
                  <c:v>Венгрия</c:v>
                </c:pt>
                <c:pt idx="6">
                  <c:v>Эстония</c:v>
                </c:pt>
                <c:pt idx="7">
                  <c:v>Молдова</c:v>
                </c:pt>
                <c:pt idx="8">
                  <c:v>Нигерия</c:v>
                </c:pt>
                <c:pt idx="9">
                  <c:v>РОССИЯ</c:v>
                </c:pt>
                <c:pt idx="10">
                  <c:v>Замбия</c:v>
                </c:pt>
                <c:pt idx="11">
                  <c:v>Хорватия</c:v>
                </c:pt>
                <c:pt idx="12">
                  <c:v>Румыния</c:v>
                </c:pt>
                <c:pt idx="13">
                  <c:v>Нигер</c:v>
                </c:pt>
                <c:pt idx="15">
                  <c:v>Камерун</c:v>
                </c:pt>
                <c:pt idx="16">
                  <c:v>Ботсвана</c:v>
                </c:pt>
                <c:pt idx="17">
                  <c:v>МОСКВА</c:v>
                </c:pt>
                <c:pt idx="18">
                  <c:v>Австрия</c:v>
                </c:pt>
                <c:pt idx="19">
                  <c:v>Конго</c:v>
                </c:pt>
                <c:pt idx="20">
                  <c:v>КотДевуар</c:v>
                </c:pt>
                <c:pt idx="22">
                  <c:v>Бразилия</c:v>
                </c:pt>
                <c:pt idx="23">
                  <c:v>Кения</c:v>
                </c:pt>
                <c:pt idx="24">
                  <c:v>Ирландия</c:v>
                </c:pt>
                <c:pt idx="25">
                  <c:v>Киргизия</c:v>
                </c:pt>
                <c:pt idx="26">
                  <c:v>Бутан</c:v>
                </c:pt>
                <c:pt idx="27">
                  <c:v>Индонезия</c:v>
                </c:pt>
                <c:pt idx="29">
                  <c:v>Узбекистан</c:v>
                </c:pt>
                <c:pt idx="30">
                  <c:v>Мексика</c:v>
                </c:pt>
                <c:pt idx="31">
                  <c:v>Иран</c:v>
                </c:pt>
                <c:pt idx="32">
                  <c:v>Гондурас</c:v>
                </c:pt>
                <c:pt idx="33">
                  <c:v>Венесуэла</c:v>
                </c:pt>
                <c:pt idx="34">
                  <c:v>Израиль</c:v>
                </c:pt>
                <c:pt idx="35">
                  <c:v>Никарагуа</c:v>
                </c:pt>
                <c:pt idx="37">
                  <c:v>Сингапур</c:v>
                </c:pt>
                <c:pt idx="38">
                  <c:v>Иордания</c:v>
                </c:pt>
                <c:pt idx="39">
                  <c:v>Сауд.Аравия</c:v>
                </c:pt>
                <c:pt idx="40">
                  <c:v>Оман</c:v>
                </c:pt>
                <c:pt idx="41">
                  <c:v>Бахрейн</c:v>
                </c:pt>
                <c:pt idx="42">
                  <c:v>Кувейт</c:v>
                </c:pt>
                <c:pt idx="43">
                  <c:v>ОАЭ</c:v>
                </c:pt>
                <c:pt idx="44">
                  <c:v>Катар</c:v>
                </c:pt>
              </c:strCache>
            </c:strRef>
          </c:cat>
          <c:val>
            <c:numRef>
              <c:f>'Смертность в мире'!$G$10:$G$54</c:f>
              <c:numCache>
                <c:formatCode>General</c:formatCode>
                <c:ptCount val="45"/>
                <c:pt idx="0">
                  <c:v>13.2</c:v>
                </c:pt>
                <c:pt idx="1">
                  <c:v>13.2</c:v>
                </c:pt>
                <c:pt idx="2">
                  <c:v>13.2</c:v>
                </c:pt>
                <c:pt idx="3">
                  <c:v>13.1</c:v>
                </c:pt>
                <c:pt idx="4">
                  <c:v>13</c:v>
                </c:pt>
                <c:pt idx="5">
                  <c:v>12.8</c:v>
                </c:pt>
                <c:pt idx="6">
                  <c:v>12.6</c:v>
                </c:pt>
                <c:pt idx="7">
                  <c:v>12.6</c:v>
                </c:pt>
                <c:pt idx="8">
                  <c:v>12.4</c:v>
                </c:pt>
                <c:pt idx="9">
                  <c:v>12.4</c:v>
                </c:pt>
                <c:pt idx="10">
                  <c:v>12.2</c:v>
                </c:pt>
                <c:pt idx="11">
                  <c:v>12.2</c:v>
                </c:pt>
                <c:pt idx="12">
                  <c:v>12</c:v>
                </c:pt>
                <c:pt idx="13">
                  <c:v>11.8</c:v>
                </c:pt>
                <c:pt idx="15">
                  <c:v>9.6</c:v>
                </c:pt>
                <c:pt idx="16">
                  <c:v>9.6</c:v>
                </c:pt>
                <c:pt idx="17">
                  <c:v>9.6</c:v>
                </c:pt>
                <c:pt idx="18">
                  <c:v>9.6</c:v>
                </c:pt>
                <c:pt idx="19">
                  <c:v>9.5</c:v>
                </c:pt>
                <c:pt idx="20">
                  <c:v>9.4</c:v>
                </c:pt>
                <c:pt idx="22">
                  <c:v>6.7</c:v>
                </c:pt>
                <c:pt idx="23">
                  <c:v>6.7</c:v>
                </c:pt>
                <c:pt idx="24">
                  <c:v>6.6</c:v>
                </c:pt>
                <c:pt idx="25">
                  <c:v>6.5</c:v>
                </c:pt>
                <c:pt idx="26">
                  <c:v>6.5</c:v>
                </c:pt>
                <c:pt idx="27">
                  <c:v>6.5</c:v>
                </c:pt>
                <c:pt idx="29">
                  <c:v>5.3</c:v>
                </c:pt>
                <c:pt idx="30">
                  <c:v>5.3</c:v>
                </c:pt>
                <c:pt idx="31">
                  <c:v>5.3</c:v>
                </c:pt>
                <c:pt idx="32">
                  <c:v>5.3</c:v>
                </c:pt>
                <c:pt idx="33">
                  <c:v>5.3</c:v>
                </c:pt>
                <c:pt idx="34">
                  <c:v>5.2</c:v>
                </c:pt>
                <c:pt idx="35">
                  <c:v>5.0999999999999996</c:v>
                </c:pt>
                <c:pt idx="37">
                  <c:v>3.5</c:v>
                </c:pt>
                <c:pt idx="38">
                  <c:v>3.4</c:v>
                </c:pt>
                <c:pt idx="39">
                  <c:v>3.4</c:v>
                </c:pt>
                <c:pt idx="40">
                  <c:v>3.3</c:v>
                </c:pt>
                <c:pt idx="41">
                  <c:v>2.8</c:v>
                </c:pt>
                <c:pt idx="42">
                  <c:v>2.2000000000000002</c:v>
                </c:pt>
                <c:pt idx="43">
                  <c:v>1.9</c:v>
                </c:pt>
                <c:pt idx="44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1918-48DC-AD1D-6D6A0A093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"/>
        <c:axId val="63363584"/>
        <c:axId val="45945344"/>
      </c:barChart>
      <c:catAx>
        <c:axId val="6336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endParaRPr lang="ru-RU"/>
          </a:p>
        </c:txPr>
        <c:crossAx val="45945344"/>
        <c:crosses val="autoZero"/>
        <c:auto val="1"/>
        <c:lblAlgn val="ctr"/>
        <c:lblOffset val="100"/>
        <c:noMultiLvlLbl val="0"/>
      </c:catAx>
      <c:valAx>
        <c:axId val="4594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endParaRPr lang="ru-RU"/>
          </a:p>
        </c:txPr>
        <c:crossAx val="6336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За стаж работ, выслугу лет</a:t>
            </a:r>
          </a:p>
        </c:rich>
      </c:tx>
      <c:layout>
        <c:manualLayout>
          <c:xMode val="edge"/>
          <c:yMode val="edge"/>
          <c:x val="0.35496865954646845"/>
          <c:y val="7.0572375305003252E-3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3.3774638810439121E-2"/>
          <c:y val="7.1059157988209415E-2"/>
          <c:w val="0.36995425557259548"/>
          <c:h val="0.858594076032565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B6-44CC-A58A-C4363635E198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6B6-44CC-A58A-C4363635E198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6B6-44CC-A58A-C4363635E198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6B6-44CC-A58A-C4363635E198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Лист5!$E$3:$H$3</c:f>
              <c:numCache>
                <c:formatCode>General</c:formatCode>
                <c:ptCount val="4"/>
                <c:pt idx="0">
                  <c:v>529</c:v>
                </c:pt>
                <c:pt idx="1">
                  <c:v>807</c:v>
                </c:pt>
                <c:pt idx="2">
                  <c:v>398</c:v>
                </c:pt>
                <c:pt idx="3">
                  <c:v>521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6B6-44CC-A58A-C4363635E198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06B6-44CC-A58A-C4363635E198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06B6-44CC-A58A-C4363635E198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06B6-44CC-A58A-C4363635E198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06B6-44CC-A58A-C4363635E19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06B6-44CC-A58A-C4363635E198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6B6-44CC-A58A-C4363635E198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6B6-44CC-A58A-C4363635E198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6B6-44CC-A58A-C4363635E198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06B6-44CC-A58A-C4363635E19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Лист5!$E$3:$H$3</c:f>
              <c:numCache>
                <c:formatCode>General</c:formatCode>
                <c:ptCount val="4"/>
                <c:pt idx="0">
                  <c:v>529</c:v>
                </c:pt>
                <c:pt idx="1">
                  <c:v>807</c:v>
                </c:pt>
                <c:pt idx="2">
                  <c:v>398</c:v>
                </c:pt>
                <c:pt idx="3">
                  <c:v>521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06B6-44CC-A58A-C4363635E198}"/>
            </c:ext>
          </c:extLst>
        </c:ser>
        <c:ser>
          <c:idx val="3"/>
          <c:order val="3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06B6-44CC-A58A-C4363635E198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06B6-44CC-A58A-C4363635E198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06B6-44CC-A58A-C4363635E198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06B6-44CC-A58A-C4363635E19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06B6-44CC-A58A-C4363635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60308227172980022"/>
          <c:y val="0.26029648177260023"/>
          <c:w val="0.39166666666666672"/>
          <c:h val="0.56327257996489166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По итогам работы</a:t>
            </a:r>
          </a:p>
        </c:rich>
      </c:tx>
      <c:layout>
        <c:manualLayout>
          <c:xMode val="edge"/>
          <c:yMode val="edge"/>
          <c:x val="0.5829111817560847"/>
          <c:y val="1.8411054634687934E-2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8.8310061447945773E-2"/>
          <c:y val="5.3814492454034871E-2"/>
          <c:w val="0.36883054951024768"/>
          <c:h val="0.8707447497209056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9D-4821-9114-322A22628214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9D-4821-9114-322A22628214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39D-4821-9114-322A22628214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39D-4821-9114-322A2262821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fld id="{FEBB90C6-D836-472B-9BB8-D94BCDD159D2}" type="PERCENTAGE">
                      <a:rPr lang="en-US" sz="1200" b="1">
                        <a:solidFill>
                          <a:schemeClr val="bg1"/>
                        </a:solidFill>
                      </a:rPr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39D-4821-9114-322A22628214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Лист5!$E$13:$H$13</c:f>
              <c:numCache>
                <c:formatCode>General</c:formatCode>
                <c:ptCount val="4"/>
                <c:pt idx="0">
                  <c:v>1241</c:v>
                </c:pt>
                <c:pt idx="1">
                  <c:v>79</c:v>
                </c:pt>
                <c:pt idx="2">
                  <c:v>129</c:v>
                </c:pt>
                <c:pt idx="3">
                  <c:v>806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39D-4821-9114-322A22628214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39D-4821-9114-322A22628214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39D-4821-9114-322A22628214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39D-4821-9114-322A22628214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39D-4821-9114-322A22628214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939D-4821-9114-322A22628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166666666666667"/>
          <c:y val="0.2246109929689446"/>
          <c:w val="0.39166666666666672"/>
          <c:h val="0.5799226009157614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За интенсивность работы</a:t>
            </a:r>
          </a:p>
        </c:rich>
      </c:tx>
      <c:layout>
        <c:manualLayout>
          <c:xMode val="edge"/>
          <c:yMode val="edge"/>
          <c:x val="0.55069244870667466"/>
          <c:y val="0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9.0803876685163487E-2"/>
          <c:y val="6.4357735371036298E-2"/>
          <c:w val="0.35751863904106768"/>
          <c:h val="0.8440394960798990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C5-4109-94B7-954B48D32A23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C5-4109-94B7-954B48D32A23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CC5-4109-94B7-954B48D32A23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CC5-4109-94B7-954B48D32A23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1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Лист5!$E$8:$H$8</c:f>
              <c:numCache>
                <c:formatCode>General</c:formatCode>
                <c:ptCount val="4"/>
                <c:pt idx="0">
                  <c:v>1340</c:v>
                </c:pt>
                <c:pt idx="1">
                  <c:v>273</c:v>
                </c:pt>
                <c:pt idx="2">
                  <c:v>108</c:v>
                </c:pt>
                <c:pt idx="3">
                  <c:v>534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CC5-4109-94B7-954B48D32A23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CC5-4109-94B7-954B48D32A23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BCC5-4109-94B7-954B48D32A23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BCC5-4109-94B7-954B48D32A2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BCC5-4109-94B7-954B48D32A2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CC5-4109-94B7-954B48D32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166666666666667"/>
          <c:y val="0.2246109929689446"/>
          <c:w val="0.39166666666666672"/>
          <c:h val="0.5799226009157614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За качество работы</a:t>
            </a:r>
          </a:p>
        </c:rich>
      </c:tx>
      <c:layout>
        <c:manualLayout>
          <c:xMode val="edge"/>
          <c:yMode val="edge"/>
          <c:x val="0.59114480441352713"/>
          <c:y val="2.3828999339843029E-2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9.4278632325243472E-2"/>
          <c:y val="8.5173585719271028E-2"/>
          <c:w val="0.35390245082678468"/>
          <c:h val="0.8371968445830453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FB-425C-9BBD-07834878928F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FB-425C-9BBD-07834878928F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FB-425C-9BBD-07834878928F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DFB-425C-9BBD-07834878928F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1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Лист5!$E$28:$H$28</c:f>
              <c:numCache>
                <c:formatCode>General</c:formatCode>
                <c:ptCount val="4"/>
                <c:pt idx="0">
                  <c:v>1390</c:v>
                </c:pt>
                <c:pt idx="1">
                  <c:v>52</c:v>
                </c:pt>
                <c:pt idx="2">
                  <c:v>67</c:v>
                </c:pt>
                <c:pt idx="3">
                  <c:v>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DFB-425C-9BBD-07834878928F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EDFB-425C-9BBD-07834878928F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EDFB-425C-9BBD-07834878928F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EDFB-425C-9BBD-07834878928F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EDFB-425C-9BBD-07834878928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EDFB-425C-9BBD-078348789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166666666666667"/>
          <c:y val="0.2246109929689446"/>
          <c:w val="0.39166666666666672"/>
          <c:h val="0.5799226009157614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167185127578417E-2"/>
          <c:y val="2.638483059220063E-2"/>
          <c:w val="0.96766562974484316"/>
          <c:h val="0.81162024201896643"/>
        </c:manualLayout>
      </c:layout>
      <c:barChart>
        <c:barDir val="col"/>
        <c:grouping val="clustered"/>
        <c:varyColors val="0"/>
        <c:ser>
          <c:idx val="0"/>
          <c:order val="0"/>
          <c:tx>
            <c:v>Критерии, необходимые по мнению респондентов</c:v>
          </c:tx>
          <c:spPr>
            <a:solidFill>
              <a:schemeClr val="accent5">
                <a:lumMod val="5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таблицы!$A$61:$A$66</c:f>
              <c:strCache>
                <c:ptCount val="6"/>
                <c:pt idx="0">
                  <c:v>Специфические для каждой должности</c:v>
                </c:pt>
                <c:pt idx="1">
                  <c:v>Смешанные, включающие разные виды критериев</c:v>
                </c:pt>
                <c:pt idx="2">
                  <c:v>Специфические для каждой профессии</c:v>
                </c:pt>
                <c:pt idx="3">
                  <c:v>Индивидуальные для каждого конкретного сотрудника</c:v>
                </c:pt>
                <c:pt idx="4">
                  <c:v>Единые для всех работников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таблицы!$C$61:$C$66</c:f>
              <c:numCache>
                <c:formatCode>0.0%</c:formatCode>
                <c:ptCount val="6"/>
                <c:pt idx="0">
                  <c:v>0.28939999999999999</c:v>
                </c:pt>
                <c:pt idx="1">
                  <c:v>0.27789999999999998</c:v>
                </c:pt>
                <c:pt idx="2">
                  <c:v>0.185</c:v>
                </c:pt>
                <c:pt idx="3">
                  <c:v>0.1181</c:v>
                </c:pt>
                <c:pt idx="4">
                  <c:v>8.4099999999999994E-2</c:v>
                </c:pt>
                <c:pt idx="5">
                  <c:v>4.5999999999999999E-2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C4-4705-99AA-29F0ECE6FC91}"/>
            </c:ext>
          </c:extLst>
        </c:ser>
        <c:ser>
          <c:idx val="1"/>
          <c:order val="1"/>
          <c:tx>
            <c:v>Критерии, применяемые в реальности</c:v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таблицы!$A$61:$A$66</c:f>
              <c:strCache>
                <c:ptCount val="6"/>
                <c:pt idx="0">
                  <c:v>Специфические для каждой должности</c:v>
                </c:pt>
                <c:pt idx="1">
                  <c:v>Смешанные, включающие разные виды критериев</c:v>
                </c:pt>
                <c:pt idx="2">
                  <c:v>Специфические для каждой профессии</c:v>
                </c:pt>
                <c:pt idx="3">
                  <c:v>Индивидуальные для каждого конкретного сотрудника</c:v>
                </c:pt>
                <c:pt idx="4">
                  <c:v>Единые для всех работников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таблицы!$D$61:$D$66</c:f>
              <c:numCache>
                <c:formatCode>0.0%</c:formatCode>
                <c:ptCount val="6"/>
                <c:pt idx="0">
                  <c:v>0.2646</c:v>
                </c:pt>
                <c:pt idx="1">
                  <c:v>0.20880000000000001</c:v>
                </c:pt>
                <c:pt idx="2">
                  <c:v>0.1051</c:v>
                </c:pt>
                <c:pt idx="3">
                  <c:v>8.6400000000000005E-2</c:v>
                </c:pt>
                <c:pt idx="4">
                  <c:v>0.14760000000000001</c:v>
                </c:pt>
                <c:pt idx="5">
                  <c:v>0.188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1C4-4705-99AA-29F0ECE6FC9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0283264"/>
        <c:axId val="101027776"/>
      </c:barChart>
      <c:catAx>
        <c:axId val="11028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027776"/>
        <c:crosses val="autoZero"/>
        <c:auto val="1"/>
        <c:lblAlgn val="ctr"/>
        <c:lblOffset val="100"/>
        <c:noMultiLvlLbl val="0"/>
      </c:catAx>
      <c:valAx>
        <c:axId val="10102777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1028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486235325704554"/>
          <c:y val="4.183742675943098E-2"/>
          <c:w val="0.65014350257378817"/>
          <c:h val="0.149316043620149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056783406067826E-3"/>
          <c:y val="0.21877929736422125"/>
          <c:w val="0.99139432165939323"/>
          <c:h val="0.57590298502121928"/>
        </c:manualLayout>
      </c:layout>
      <c:barChart>
        <c:barDir val="col"/>
        <c:grouping val="clustered"/>
        <c:varyColors val="0"/>
        <c:ser>
          <c:idx val="0"/>
          <c:order val="0"/>
          <c:tx>
            <c:v>Необходимый, по мнению респондентов, принцип распределения стимулирующих выплат</c:v>
          </c:tx>
          <c:spPr>
            <a:solidFill>
              <a:schemeClr val="accent5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таблицы!$A$85:$A$89</c:f>
              <c:strCache>
                <c:ptCount val="5"/>
                <c:pt idx="0">
                  <c:v>Поощряются все работники, чтобы в коллективе не было конфликтов</c:v>
                </c:pt>
                <c:pt idx="1">
                  <c:v>В зависимости от выполнения критериев оценки эффективности</c:v>
                </c:pt>
                <c:pt idx="2">
                  <c:v>В зависимости от квалификации и занимаемой работником должности</c:v>
                </c:pt>
                <c:pt idx="3">
                  <c:v>Другое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таблицы!$C$85:$C$89</c:f>
              <c:numCache>
                <c:formatCode>0.0%</c:formatCode>
                <c:ptCount val="5"/>
                <c:pt idx="0">
                  <c:v>8.5500000000000007E-2</c:v>
                </c:pt>
                <c:pt idx="1">
                  <c:v>0.63639999999999997</c:v>
                </c:pt>
                <c:pt idx="2">
                  <c:v>0.1643</c:v>
                </c:pt>
                <c:pt idx="3">
                  <c:v>5.5800000000000002E-2</c:v>
                </c:pt>
                <c:pt idx="4">
                  <c:v>5.79E-2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5D-49A8-93D6-85F5D808D016}"/>
            </c:ext>
          </c:extLst>
        </c:ser>
        <c:ser>
          <c:idx val="1"/>
          <c:order val="1"/>
          <c:tx>
            <c:v>Реальный принцип распределения стимулирующей части</c:v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dLbl>
              <c:idx val="1"/>
              <c:layout>
                <c:manualLayout>
                  <c:x val="7.5973409306742288E-3"/>
                  <c:y val="-3.5529305324706954E-17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5D-49A8-93D6-85F5D808D016}"/>
                </c:ext>
              </c:extLst>
            </c:dLbl>
            <c:dLbl>
              <c:idx val="2"/>
              <c:layout>
                <c:manualLayout>
                  <c:x val="1.1396011396011397E-2"/>
                  <c:y val="1.162790697674418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5D-49A8-93D6-85F5D808D0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таблицы!$A$85:$A$89</c:f>
              <c:strCache>
                <c:ptCount val="5"/>
                <c:pt idx="0">
                  <c:v>Поощряются все работники, чтобы в коллективе не было конфликтов</c:v>
                </c:pt>
                <c:pt idx="1">
                  <c:v>В зависимости от выполнения критериев оценки эффективности</c:v>
                </c:pt>
                <c:pt idx="2">
                  <c:v>В зависимости от квалификации и занимаемой работником должности</c:v>
                </c:pt>
                <c:pt idx="3">
                  <c:v>Другое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таблицы!$D$85:$D$89</c:f>
              <c:numCache>
                <c:formatCode>0.0%</c:formatCode>
                <c:ptCount val="5"/>
                <c:pt idx="0">
                  <c:v>0.1401</c:v>
                </c:pt>
                <c:pt idx="1">
                  <c:v>0.45829999999999999</c:v>
                </c:pt>
                <c:pt idx="2">
                  <c:v>0.1037</c:v>
                </c:pt>
                <c:pt idx="3">
                  <c:v>0.1206</c:v>
                </c:pt>
                <c:pt idx="4">
                  <c:v>0.17699999999999999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5D-49A8-93D6-85F5D808D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"/>
        <c:axId val="109912064"/>
        <c:axId val="101030080"/>
      </c:barChart>
      <c:catAx>
        <c:axId val="10991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01030080"/>
        <c:crosses val="autoZero"/>
        <c:auto val="1"/>
        <c:lblAlgn val="ctr"/>
        <c:lblOffset val="100"/>
        <c:noMultiLvlLbl val="0"/>
      </c:catAx>
      <c:valAx>
        <c:axId val="101030080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099120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3049954963681721"/>
          <c:y val="1.4246301822788068E-2"/>
          <c:w val="0.66950045036318284"/>
          <c:h val="0.21255878976410028"/>
        </c:manualLayout>
      </c:layout>
      <c:overlay val="0"/>
      <c:txPr>
        <a:bodyPr/>
        <a:lstStyle/>
        <a:p>
          <a:pPr>
            <a:defRPr sz="1600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50"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1291326053377581E-2"/>
          <c:y val="0.22757271164138382"/>
          <c:w val="0.93741734789324482"/>
          <c:h val="0.65402163868064966"/>
        </c:manualLayout>
      </c:layout>
      <c:barChart>
        <c:barDir val="col"/>
        <c:grouping val="clustered"/>
        <c:varyColors val="0"/>
        <c:ser>
          <c:idx val="0"/>
          <c:order val="0"/>
          <c:tx>
            <c:v>Период, за который целесообразно устанавливать стимулирующие выплаты</c:v>
          </c:tx>
          <c:spPr>
            <a:solidFill>
              <a:schemeClr val="tx2">
                <a:lumMod val="50000"/>
              </a:schemeClr>
            </a:solidFill>
            <a:scene3d>
              <a:camera prst="orthographicFront"/>
              <a:lightRig rig="threePt" dir="t"/>
            </a:scene3d>
            <a:sp3d prstMaterial="plastic"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таблицы!$A$107:$A$111</c:f>
              <c:strCache>
                <c:ptCount val="5"/>
                <c:pt idx="0">
                  <c:v>За прошедший месяц</c:v>
                </c:pt>
                <c:pt idx="1">
                  <c:v>За прошедший квартал</c:v>
                </c:pt>
                <c:pt idx="2">
                  <c:v>За прошедшее полугодие</c:v>
                </c:pt>
                <c:pt idx="3">
                  <c:v>За прошедший год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таблицы!$C$107:$C$111</c:f>
              <c:numCache>
                <c:formatCode>0.0%</c:formatCode>
                <c:ptCount val="5"/>
                <c:pt idx="0">
                  <c:v>0.73519999999999996</c:v>
                </c:pt>
                <c:pt idx="1">
                  <c:v>0.1852</c:v>
                </c:pt>
                <c:pt idx="2">
                  <c:v>1.2800000000000001E-2</c:v>
                </c:pt>
                <c:pt idx="3">
                  <c:v>1.72E-2</c:v>
                </c:pt>
                <c:pt idx="4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79-4238-AF5A-2061D9E347B8}"/>
            </c:ext>
          </c:extLst>
        </c:ser>
        <c:ser>
          <c:idx val="1"/>
          <c:order val="1"/>
          <c:tx>
            <c:v>Период, за который в реальности устанавливаются стимулирующие выплаты</c:v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7275446097387002E-2"/>
                  <c:y val="9.4573351314681288E-3"/>
                </c:manualLayout>
              </c:layout>
              <c:spPr/>
              <c:txPr>
                <a:bodyPr anchorCtr="0"/>
                <a:lstStyle/>
                <a:p>
                  <a:pPr algn="ctr">
                    <a:defRPr lang="ru-RU" sz="1400" b="0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79-4238-AF5A-2061D9E347B8}"/>
                </c:ext>
              </c:extLst>
            </c:dLbl>
            <c:dLbl>
              <c:idx val="1"/>
              <c:layout>
                <c:manualLayout>
                  <c:x val="6.1004646437134227E-2"/>
                  <c:y val="2.2652923992067752E-3"/>
                </c:manualLayout>
              </c:layout>
              <c:spPr/>
              <c:txPr>
                <a:bodyPr anchorCtr="0"/>
                <a:lstStyle/>
                <a:p>
                  <a:pPr algn="ctr">
                    <a:defRPr lang="ru-RU" sz="1400" b="0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79-4238-AF5A-2061D9E347B8}"/>
                </c:ext>
              </c:extLst>
            </c:dLbl>
            <c:dLbl>
              <c:idx val="2"/>
              <c:layout>
                <c:manualLayout>
                  <c:x val="3.982532406793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79-4238-AF5A-2061D9E347B8}"/>
                </c:ext>
              </c:extLst>
            </c:dLbl>
            <c:dLbl>
              <c:idx val="3"/>
              <c:layout>
                <c:manualLayout>
                  <c:x val="1.4223330024262537E-2"/>
                  <c:y val="-1.6550336480069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79-4238-AF5A-2061D9E347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таблицы!$A$107:$A$111</c:f>
              <c:strCache>
                <c:ptCount val="5"/>
                <c:pt idx="0">
                  <c:v>За прошедший месяц</c:v>
                </c:pt>
                <c:pt idx="1">
                  <c:v>За прошедший квартал</c:v>
                </c:pt>
                <c:pt idx="2">
                  <c:v>За прошедшее полугодие</c:v>
                </c:pt>
                <c:pt idx="3">
                  <c:v>За прошедший год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таблицы!$D$107:$D$111</c:f>
              <c:numCache>
                <c:formatCode>0.0%</c:formatCode>
                <c:ptCount val="5"/>
                <c:pt idx="0">
                  <c:v>0.7026</c:v>
                </c:pt>
                <c:pt idx="1">
                  <c:v>0.1095</c:v>
                </c:pt>
                <c:pt idx="2">
                  <c:v>1.3299999999999999E-2</c:v>
                </c:pt>
                <c:pt idx="3">
                  <c:v>2.35E-2</c:v>
                </c:pt>
                <c:pt idx="4">
                  <c:v>0.151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479-4238-AF5A-2061D9E347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"/>
        <c:axId val="110003712"/>
        <c:axId val="110371392"/>
      </c:barChart>
      <c:catAx>
        <c:axId val="11000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5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defRPr>
            </a:pPr>
            <a:endParaRPr lang="ru-RU"/>
          </a:p>
        </c:txPr>
        <c:crossAx val="110371392"/>
        <c:crosses val="autoZero"/>
        <c:auto val="1"/>
        <c:lblAlgn val="ctr"/>
        <c:lblOffset val="100"/>
        <c:noMultiLvlLbl val="0"/>
      </c:catAx>
      <c:valAx>
        <c:axId val="11037139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1000371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accent1">
          <a:lumMod val="50000"/>
        </a:schemeClr>
      </a:solidFill>
    </a:ln>
  </c:spPr>
  <c:txPr>
    <a:bodyPr/>
    <a:lstStyle/>
    <a:p>
      <a:pPr>
        <a:defRPr sz="1000">
          <a:latin typeface="+mj-lt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Целесообразная , по мнению респондентов, доля стимулирующей части</c:v>
          </c:tx>
          <c:spPr>
            <a:solidFill>
              <a:schemeClr val="accent4">
                <a:lumMod val="75000"/>
              </a:schemeClr>
            </a:solidFill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dLbls>
            <c:dLbl>
              <c:idx val="0"/>
              <c:layout>
                <c:manualLayout>
                  <c:x val="-1.7581375001961181E-2"/>
                  <c:y val="2.4168103431870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524-4761-9BD7-676C14501374}"/>
                </c:ext>
              </c:extLst>
            </c:dLbl>
            <c:dLbl>
              <c:idx val="4"/>
              <c:layout>
                <c:manualLayout>
                  <c:x val="-3.51627500039223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24-4761-9BD7-676C14501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таблицы!$A$97:$A$101</c:f>
              <c:strCache>
                <c:ptCount val="5"/>
                <c:pt idx="0">
                  <c:v>До 10%</c:v>
                </c:pt>
                <c:pt idx="1">
                  <c:v>От 11% до 29%</c:v>
                </c:pt>
                <c:pt idx="2">
                  <c:v>От 30% до 49%</c:v>
                </c:pt>
                <c:pt idx="3">
                  <c:v>От 50%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таблицы!$C$97:$C$101</c:f>
              <c:numCache>
                <c:formatCode>0.0%</c:formatCode>
                <c:ptCount val="5"/>
                <c:pt idx="0">
                  <c:v>0.11070000000000001</c:v>
                </c:pt>
                <c:pt idx="1">
                  <c:v>0.2555</c:v>
                </c:pt>
                <c:pt idx="2">
                  <c:v>0.23430000000000001</c:v>
                </c:pt>
                <c:pt idx="3">
                  <c:v>0.27100000000000002</c:v>
                </c:pt>
                <c:pt idx="4">
                  <c:v>0.1283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24-4761-9BD7-676C14501374}"/>
            </c:ext>
          </c:extLst>
        </c:ser>
        <c:ser>
          <c:idx val="1"/>
          <c:order val="1"/>
          <c:tx>
            <c:v>Реально применяемая доля стимулирующей части</c:v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dLbls>
            <c:dLbl>
              <c:idx val="0"/>
              <c:layout>
                <c:manualLayout>
                  <c:x val="2.687338938711091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24-4761-9BD7-676C14501374}"/>
                </c:ext>
              </c:extLst>
            </c:dLbl>
            <c:dLbl>
              <c:idx val="1"/>
              <c:layout>
                <c:manualLayout>
                  <c:x val="3.9116252112302997E-2"/>
                  <c:y val="2.4168103431870687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24-4761-9BD7-676C14501374}"/>
                </c:ext>
              </c:extLst>
            </c:dLbl>
            <c:dLbl>
              <c:idx val="2"/>
              <c:layout>
                <c:manualLayout>
                  <c:x val="3.4118942385695683E-2"/>
                  <c:y val="-2.4168103431870687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24-4761-9BD7-676C14501374}"/>
                </c:ext>
              </c:extLst>
            </c:dLbl>
            <c:dLbl>
              <c:idx val="3"/>
              <c:layout>
                <c:manualLayout>
                  <c:x val="4.7906939613283475E-2"/>
                  <c:y val="-4.4307677779021635E-17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24-4761-9BD7-676C14501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таблицы!$A$97:$A$101</c:f>
              <c:strCache>
                <c:ptCount val="5"/>
                <c:pt idx="0">
                  <c:v>До 10%</c:v>
                </c:pt>
                <c:pt idx="1">
                  <c:v>От 11% до 29%</c:v>
                </c:pt>
                <c:pt idx="2">
                  <c:v>От 30% до 49%</c:v>
                </c:pt>
                <c:pt idx="3">
                  <c:v>От 50%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таблицы!$D$97:$D$101</c:f>
              <c:numCache>
                <c:formatCode>0.0%</c:formatCode>
                <c:ptCount val="5"/>
                <c:pt idx="0">
                  <c:v>0.1268</c:v>
                </c:pt>
                <c:pt idx="1">
                  <c:v>0.1565</c:v>
                </c:pt>
                <c:pt idx="2">
                  <c:v>0.17549999999999999</c:v>
                </c:pt>
                <c:pt idx="3">
                  <c:v>0.2349</c:v>
                </c:pt>
                <c:pt idx="4">
                  <c:v>0.30599999999999999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524-4761-9BD7-676C14501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004736"/>
        <c:axId val="110373120"/>
      </c:barChart>
      <c:catAx>
        <c:axId val="11000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5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10373120"/>
        <c:crosses val="autoZero"/>
        <c:auto val="1"/>
        <c:lblAlgn val="ctr"/>
        <c:lblOffset val="100"/>
        <c:noMultiLvlLbl val="0"/>
      </c:catAx>
      <c:valAx>
        <c:axId val="110373120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1000473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accent1">
          <a:lumMod val="50000"/>
        </a:schemeClr>
      </a:solidFill>
    </a:ln>
  </c:spPr>
  <c:txPr>
    <a:bodyPr/>
    <a:lstStyle/>
    <a:p>
      <a:pPr>
        <a:defRPr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452099737532805E-2"/>
          <c:y val="1.6203703703703703E-2"/>
          <c:w val="0.58472222222222225"/>
          <c:h val="0.9745370370370370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48-4E53-8965-EF35BBBF8DA3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48-4E53-8965-EF35BBBF8DA3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748-4E53-8965-EF35BBBF8DA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748-4E53-8965-EF35BBBF8DA3}"/>
              </c:ext>
            </c:extLst>
          </c:dPt>
          <c:dPt>
            <c:idx val="4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748-4E53-8965-EF35BBBF8DA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48-4E53-8965-EF35BBBF8DA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таблицы!$A$134:$A$138</c:f>
              <c:strCache>
                <c:ptCount val="5"/>
                <c:pt idx="0">
                  <c:v>Не более 20%</c:v>
                </c:pt>
                <c:pt idx="1">
                  <c:v>От 21% до 50%</c:v>
                </c:pt>
                <c:pt idx="2">
                  <c:v>От 51% до 100%</c:v>
                </c:pt>
                <c:pt idx="3">
                  <c:v>Более 100%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таблицы!$C$134:$C$138</c:f>
              <c:numCache>
                <c:formatCode>0.0%</c:formatCode>
                <c:ptCount val="5"/>
                <c:pt idx="0">
                  <c:v>0.3276</c:v>
                </c:pt>
                <c:pt idx="1">
                  <c:v>0.28570000000000001</c:v>
                </c:pt>
                <c:pt idx="2">
                  <c:v>0.1338</c:v>
                </c:pt>
                <c:pt idx="3">
                  <c:v>5.0299999999999997E-2</c:v>
                </c:pt>
                <c:pt idx="4">
                  <c:v>0.20300000000000001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748-4E53-8965-EF35BBBF8DA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>
                <a:solidFill>
                  <a:schemeClr val="accent1">
                    <a:lumMod val="75000"/>
                  </a:schemeClr>
                </a:solidFill>
              </a:defRPr>
            </a:pP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Выполнения показателей результативности персонала</a:t>
            </a:r>
          </a:p>
        </c:rich>
      </c:tx>
      <c:layout>
        <c:manualLayout>
          <c:xMode val="edge"/>
          <c:yMode val="edge"/>
          <c:x val="0.11229893478897113"/>
          <c:y val="0.1423209844850546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0427296316441812E-2"/>
          <c:y val="0.36413464469652002"/>
          <c:w val="0.57051405744246386"/>
          <c:h val="0.5132722576090619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5A-4147-96FE-4B0BCC11AEE9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5A-4147-96FE-4B0BCC11AEE9}"/>
              </c:ext>
            </c:extLst>
          </c:dPt>
          <c:dPt>
            <c:idx val="2"/>
            <c:bubble3D val="0"/>
            <c:explosion val="15"/>
            <c:spPr>
              <a:solidFill>
                <a:srgbClr val="91014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25A-4147-96FE-4B0BCC11AEE9}"/>
              </c:ext>
            </c:extLst>
          </c:dPt>
          <c:dPt>
            <c:idx val="3"/>
            <c:bubble3D val="0"/>
            <c:explosion val="11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25A-4147-96FE-4B0BCC11AEE9}"/>
              </c:ext>
            </c:extLst>
          </c:dPt>
          <c:dLbls>
            <c:dLbl>
              <c:idx val="0"/>
              <c:layout>
                <c:manualLayout>
                  <c:x val="-0.16063970279636719"/>
                  <c:y val="-0.158749498612158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5A-4147-96FE-4B0BCC11AEE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таблицы!$A$144:$A$147</c:f>
              <c:strCache>
                <c:ptCount val="4"/>
                <c:pt idx="0">
                  <c:v>Сильно</c:v>
                </c:pt>
                <c:pt idx="1">
                  <c:v>Слабо</c:v>
                </c:pt>
                <c:pt idx="2">
                  <c:v>Не должно зависеть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таблицы!$C$152:$C$155</c:f>
              <c:numCache>
                <c:formatCode>0.0%</c:formatCode>
                <c:ptCount val="4"/>
                <c:pt idx="0">
                  <c:v>0.72560000000000002</c:v>
                </c:pt>
                <c:pt idx="1">
                  <c:v>0.1181</c:v>
                </c:pt>
                <c:pt idx="2">
                  <c:v>3.61E-2</c:v>
                </c:pt>
                <c:pt idx="3">
                  <c:v>0.121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25A-4147-96FE-4B0BCC11A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924776550560035"/>
          <c:y val="0.40158486691161133"/>
          <c:w val="0.34580630038702209"/>
          <c:h val="0.46103037206988945"/>
        </c:manualLayout>
      </c:layout>
      <c:overlay val="0"/>
      <c:txPr>
        <a:bodyPr/>
        <a:lstStyle/>
        <a:p>
          <a:pPr>
            <a:defRPr sz="110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302083301953339"/>
          <c:y val="5.0925925925925923E-2"/>
          <c:w val="0.67464378501738842"/>
          <c:h val="0.73492271799358411"/>
        </c:manualLayout>
      </c:layout>
      <c:barChart>
        <c:barDir val="bar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46-463D-BC36-12215124F49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46-463D-BC36-12215124F49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46-463D-BC36-12215124F495}"/>
              </c:ext>
            </c:extLst>
          </c:dPt>
          <c:dPt>
            <c:idx val="3"/>
            <c:invertIfNegative val="0"/>
            <c:bubble3D val="0"/>
            <c:spPr>
              <a:solidFill>
                <a:srgbClr val="910142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46-463D-BC36-12215124F49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A46-463D-BC36-12215124F49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A46-463D-BC36-12215124F49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A46-463D-BC36-12215124F495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2.4'!$B$7:$B$11</c:f>
              <c:strCache>
                <c:ptCount val="5"/>
                <c:pt idx="0">
                  <c:v>↑ Образование</c:v>
                </c:pt>
                <c:pt idx="1">
                  <c:v>↑ Подушевой доход</c:v>
                </c:pt>
                <c:pt idx="2">
                  <c:v>↓ Потребление алкоголя</c:v>
                </c:pt>
                <c:pt idx="3">
                  <c:v>↓ Курение</c:v>
                </c:pt>
                <c:pt idx="4">
                  <c:v>↑ Расходы на здравоохранение</c:v>
                </c:pt>
              </c:strCache>
            </c:strRef>
          </c:cat>
          <c:val>
            <c:numRef>
              <c:f>'Figure 2.4'!$C$7:$C$11</c:f>
              <c:numCache>
                <c:formatCode>0.0</c:formatCode>
                <c:ptCount val="5"/>
                <c:pt idx="0">
                  <c:v>23.763323700556651</c:v>
                </c:pt>
                <c:pt idx="1">
                  <c:v>22.352656850587266</c:v>
                </c:pt>
                <c:pt idx="2">
                  <c:v>4.9206177553080295</c:v>
                </c:pt>
                <c:pt idx="3">
                  <c:v>8.1170757806760889</c:v>
                </c:pt>
                <c:pt idx="4">
                  <c:v>35.215956801230448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A46-463D-BC36-12215124F4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-60"/>
        <c:axId val="66890240"/>
        <c:axId val="53170688"/>
      </c:barChart>
      <c:catAx>
        <c:axId val="668902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53170688"/>
        <c:crosses val="autoZero"/>
        <c:auto val="1"/>
        <c:lblAlgn val="ctr"/>
        <c:lblOffset val="100"/>
        <c:noMultiLvlLbl val="0"/>
      </c:catAx>
      <c:valAx>
        <c:axId val="53170688"/>
        <c:scaling>
          <c:orientation val="minMax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800" b="0"/>
                </a:pPr>
                <a:r>
                  <a:rPr lang="ru-RU" sz="1800" b="0"/>
                  <a:t>Увеличение ОПЖ, в месяцах </a:t>
                </a:r>
                <a:endParaRPr lang="en-US" sz="1800" b="0"/>
              </a:p>
            </c:rich>
          </c:tx>
          <c:layout>
            <c:manualLayout>
              <c:xMode val="edge"/>
              <c:yMode val="edge"/>
              <c:x val="0.40495336203937027"/>
              <c:y val="0.87291944087589624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66890240"/>
        <c:crosses val="autoZero"/>
        <c:crossBetween val="between"/>
      </c:valAx>
      <c:spPr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accent1">
              <a:lumMod val="75000"/>
            </a:schemeClr>
          </a:solidFill>
          <a:latin typeface="Cambria Math" panose="02040503050406030204" pitchFamily="18" charset="0"/>
          <a:ea typeface="Cambria Math" panose="02040503050406030204" pitchFamily="18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sz="14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r>
              <a:rPr lang="ru-RU" sz="1400" b="0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Оценки потребителей услуг</a:t>
            </a:r>
          </a:p>
        </c:rich>
      </c:tx>
      <c:layout>
        <c:manualLayout>
          <c:xMode val="edge"/>
          <c:yMode val="edge"/>
          <c:x val="0.13080401262342897"/>
          <c:y val="0.1697266217384640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8857335634793963E-2"/>
          <c:y val="0.30731089898691127"/>
          <c:w val="0.55573330605542481"/>
          <c:h val="0.5716089886497411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1CA-4836-A816-031DED0D0071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1CA-4836-A816-031DED0D0071}"/>
              </c:ext>
            </c:extLst>
          </c:dPt>
          <c:dPt>
            <c:idx val="2"/>
            <c:bubble3D val="0"/>
            <c:explosion val="4"/>
            <c:spPr>
              <a:solidFill>
                <a:srgbClr val="91014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1CA-4836-A816-031DED0D0071}"/>
              </c:ext>
            </c:extLst>
          </c:dPt>
          <c:dPt>
            <c:idx val="3"/>
            <c:bubble3D val="0"/>
            <c:explosion val="4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1CA-4836-A816-031DED0D007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таблицы!$A$144:$A$147</c:f>
              <c:strCache>
                <c:ptCount val="4"/>
                <c:pt idx="0">
                  <c:v>Сильно</c:v>
                </c:pt>
                <c:pt idx="1">
                  <c:v>Слабо</c:v>
                </c:pt>
                <c:pt idx="2">
                  <c:v>Не должно зависеть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таблицы!$C$161:$C$164</c:f>
              <c:numCache>
                <c:formatCode>0.0%</c:formatCode>
                <c:ptCount val="4"/>
                <c:pt idx="0">
                  <c:v>0.24540000000000001</c:v>
                </c:pt>
                <c:pt idx="1">
                  <c:v>0.36609999999999998</c:v>
                </c:pt>
                <c:pt idx="2">
                  <c:v>0.2137</c:v>
                </c:pt>
                <c:pt idx="3">
                  <c:v>0.17499999999999999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1CA-4836-A816-031DED0D0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488358674838842"/>
          <c:y val="0.37944563831913081"/>
          <c:w val="0.34511641325161158"/>
          <c:h val="0.49331088863294054"/>
        </c:manualLayout>
      </c:layout>
      <c:overlay val="0"/>
      <c:txPr>
        <a:bodyPr/>
        <a:lstStyle/>
        <a:p>
          <a:pPr>
            <a:defRPr sz="110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>
                <a:solidFill>
                  <a:schemeClr val="accent1">
                    <a:lumMod val="75000"/>
                  </a:schemeClr>
                </a:solidFill>
              </a:defRPr>
            </a:pP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Оценки руководителей учреждения</a:t>
            </a:r>
          </a:p>
        </c:rich>
      </c:tx>
      <c:layout>
        <c:manualLayout>
          <c:xMode val="edge"/>
          <c:yMode val="edge"/>
          <c:x val="0.2342367559023979"/>
          <c:y val="0.16269738636545958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544285580529864E-2"/>
          <c:y val="0.34464742406982529"/>
          <c:w val="0.55562812356159841"/>
          <c:h val="0.54461950679480797"/>
        </c:manualLayout>
      </c:layout>
      <c:pieChart>
        <c:varyColors val="1"/>
        <c:ser>
          <c:idx val="0"/>
          <c:order val="0"/>
          <c:spPr>
            <a:solidFill>
              <a:srgbClr val="660033"/>
            </a:solidFill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4B2-4626-9EF8-563D2C48104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4B2-4626-9EF8-563D2C48104C}"/>
              </c:ext>
            </c:extLst>
          </c:dPt>
          <c:dPt>
            <c:idx val="2"/>
            <c:bubble3D val="0"/>
            <c:explosion val="3"/>
            <c:spPr>
              <a:solidFill>
                <a:srgbClr val="96004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4B2-4626-9EF8-563D2C48104C}"/>
              </c:ext>
            </c:extLst>
          </c:dPt>
          <c:dPt>
            <c:idx val="3"/>
            <c:bubble3D val="0"/>
            <c:explosion val="6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4B2-4626-9EF8-563D2C48104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таблицы!$A$144:$A$147</c:f>
              <c:strCache>
                <c:ptCount val="4"/>
                <c:pt idx="0">
                  <c:v>Сильно</c:v>
                </c:pt>
                <c:pt idx="1">
                  <c:v>Слабо</c:v>
                </c:pt>
                <c:pt idx="2">
                  <c:v>Не должно зависеть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таблицы!$C$179:$C$182</c:f>
              <c:numCache>
                <c:formatCode>0.0%</c:formatCode>
                <c:ptCount val="4"/>
                <c:pt idx="0">
                  <c:v>0.1978</c:v>
                </c:pt>
                <c:pt idx="1">
                  <c:v>0.35510000000000003</c:v>
                </c:pt>
                <c:pt idx="2">
                  <c:v>0.28410000000000002</c:v>
                </c:pt>
                <c:pt idx="3">
                  <c:v>0.16300000000000001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4B2-4626-9EF8-563D2C4810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3756307687472624"/>
          <c:y val="0.39343430615944935"/>
          <c:w val="0.34580630038702209"/>
          <c:h val="0.46510565244597052"/>
        </c:manualLayout>
      </c:layout>
      <c:overlay val="0"/>
      <c:txPr>
        <a:bodyPr/>
        <a:lstStyle/>
        <a:p>
          <a:pPr>
            <a:defRPr sz="110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ru-RU" sz="1800"/>
              <a:t>Готовы платить за лечение за границей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B7-430B-AC0E-8981C8BD1E0D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B7-430B-AC0E-8981C8BD1E0D}"/>
              </c:ext>
            </c:extLst>
          </c:dPt>
          <c:dPt>
            <c:idx val="2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B7-430B-AC0E-8981C8BD1E0D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5787487733635855"/>
                  <c:y val="-0.12906915545357334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ru-RU" dirty="0"/>
                      <a:t>10 -25 тыс евро
58%</a:t>
                    </a:r>
                  </a:p>
                </c:rich>
              </c:tx>
              <c:numFmt formatCode="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B7-430B-AC0E-8981C8BD1E0D}"/>
                </c:ext>
              </c:extLst>
            </c:dLbl>
            <c:dLbl>
              <c:idx val="2"/>
              <c:layout>
                <c:manualLayout>
                  <c:x val="-0.20183517774270521"/>
                  <c:y val="5.83521765282480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B7-430B-AC0E-8981C8BD1E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[1]Лист1!$A$11:$A$13</c:f>
              <c:strCache>
                <c:ptCount val="3"/>
                <c:pt idx="0">
                  <c:v>менее 10 тыс евро</c:v>
                </c:pt>
                <c:pt idx="1">
                  <c:v>10 тыс-25 тыс евро</c:v>
                </c:pt>
                <c:pt idx="2">
                  <c:v>более 25 тыс евро</c:v>
                </c:pt>
              </c:strCache>
            </c:strRef>
          </c:cat>
          <c:val>
            <c:numRef>
              <c:f>[1]Лист1!$B$11:$B$13</c:f>
              <c:numCache>
                <c:formatCode>General</c:formatCode>
                <c:ptCount val="3"/>
                <c:pt idx="0">
                  <c:v>0.39</c:v>
                </c:pt>
                <c:pt idx="1">
                  <c:v>0.57999999999999996</c:v>
                </c:pt>
                <c:pt idx="2">
                  <c:v>0.03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2B7-430B-AC0E-8981C8BD1E0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75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949625480209803E-2"/>
          <c:y val="0.11045837078708426"/>
          <c:w val="0.51476005590022156"/>
          <c:h val="0.66684825423437799"/>
        </c:manualLayout>
      </c:layout>
      <c:pieChart>
        <c:varyColors val="1"/>
        <c:ser>
          <c:idx val="0"/>
          <c:order val="0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9C9-456A-8018-5DC4F7176372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C9-456A-8018-5DC4F7176372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9C9-456A-8018-5DC4F7176372}"/>
              </c:ext>
            </c:extLst>
          </c:dPt>
          <c:dPt>
            <c:idx val="3"/>
            <c:bubble3D val="0"/>
            <c:spPr>
              <a:solidFill>
                <a:srgbClr val="91014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C9-456A-8018-5DC4F7176372}"/>
              </c:ext>
            </c:extLst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9C9-456A-8018-5DC4F7176372}"/>
              </c:ext>
            </c:extLst>
          </c:dPt>
          <c:dPt>
            <c:idx val="5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C9-456A-8018-5DC4F7176372}"/>
              </c:ext>
            </c:extLst>
          </c:dPt>
          <c:dPt>
            <c:idx val="6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9C9-456A-8018-5DC4F7176372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tx2">
                          <a:lumMod val="75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defRPr>
                    </a:pPr>
                    <a:fld id="{34251861-0AAD-4201-B921-2BF20DEAB16F}" type="PERCENTAGE">
                      <a:rPr lang="en-US" sz="14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9C9-456A-8018-5DC4F7176372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tx2">
                          <a:lumMod val="75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tx2">
                          <a:lumMod val="75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Cambria Math" panose="02040503050406030204" pitchFamily="18" charset="0"/>
                    <a:ea typeface="Cambria Math" panose="020405030504060302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'общие данные'!$C$182:$I$182</c:f>
              <c:strCache>
                <c:ptCount val="7"/>
                <c:pt idx="0">
                  <c:v>Служащий</c:v>
                </c:pt>
                <c:pt idx="1">
                  <c:v>Иное</c:v>
                </c:pt>
                <c:pt idx="2">
                  <c:v>Руководитель подразделения</c:v>
                </c:pt>
                <c:pt idx="3">
                  <c:v>Врач</c:v>
                </c:pt>
                <c:pt idx="4">
                  <c:v> Средний медперсонал</c:v>
                </c:pt>
                <c:pt idx="5">
                  <c:v>Руководитель организации</c:v>
                </c:pt>
                <c:pt idx="6">
                  <c:v>Фельдшер</c:v>
                </c:pt>
              </c:strCache>
            </c:strRef>
          </c:cat>
          <c:val>
            <c:numRef>
              <c:f>'общие данные'!$C$183:$I$183</c:f>
              <c:numCache>
                <c:formatCode>General</c:formatCode>
                <c:ptCount val="7"/>
                <c:pt idx="0">
                  <c:v>149</c:v>
                </c:pt>
                <c:pt idx="1">
                  <c:v>24</c:v>
                </c:pt>
                <c:pt idx="2">
                  <c:v>639</c:v>
                </c:pt>
                <c:pt idx="3">
                  <c:v>1009</c:v>
                </c:pt>
                <c:pt idx="4">
                  <c:v>67</c:v>
                </c:pt>
                <c:pt idx="5">
                  <c:v>222</c:v>
                </c:pt>
                <c:pt idx="6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9C9-456A-8018-5DC4F7176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032859896658655"/>
          <c:y val="4.5781529325024481E-2"/>
          <c:w val="0.36449921743587943"/>
          <c:h val="0.87541851410449345"/>
        </c:manualLayout>
      </c:layout>
      <c:overlay val="0"/>
      <c:txPr>
        <a:bodyPr/>
        <a:lstStyle/>
        <a:p>
          <a:pPr>
            <a:defRPr sz="1200">
              <a:solidFill>
                <a:schemeClr val="tx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813698666249888E-2"/>
          <c:y val="0.12275538638781383"/>
          <c:w val="0.51115360101975782"/>
          <c:h val="0.928240740740740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E0C-4BE0-8C46-D23717E24912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0C-4BE0-8C46-D23717E24912}"/>
              </c:ext>
            </c:extLst>
          </c:dPt>
          <c:dPt>
            <c:idx val="2"/>
            <c:bubble3D val="0"/>
            <c:spPr>
              <a:solidFill>
                <a:srgbClr val="570128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E0C-4BE0-8C46-D23717E24912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0C-4BE0-8C46-D23717E24912}"/>
              </c:ext>
            </c:extLst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E0C-4BE0-8C46-D23717E2491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E0C-4BE0-8C46-D23717E24912}"/>
              </c:ext>
            </c:extLst>
          </c:dPt>
          <c:dLbls>
            <c:dLbl>
              <c:idx val="0"/>
              <c:spPr/>
              <c:txPr>
                <a:bodyPr anchorCtr="0"/>
                <a:lstStyle/>
                <a:p>
                  <a:pPr algn="ctr">
                    <a:defRPr lang="ru-RU" sz="1400" b="1" i="0" u="none" strike="noStrike" kern="1200" baseline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/>
              <c:txPr>
                <a:bodyPr anchorCtr="0"/>
                <a:lstStyle/>
                <a:p>
                  <a:pPr algn="ctr">
                    <a:defRPr lang="ru-RU" sz="1400" b="1" i="0" u="none" strike="noStrike" kern="1200" baseline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 anchorCtr="0"/>
                <a:lstStyle/>
                <a:p>
                  <a:pPr algn="ctr">
                    <a:defRPr lang="ru-RU" sz="1400" b="1" i="0" u="none" strike="noStrike" kern="1200" baseline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spPr/>
              <c:txPr>
                <a:bodyPr anchorCtr="0"/>
                <a:lstStyle/>
                <a:p>
                  <a:pPr algn="ctr">
                    <a:defRPr lang="ru-RU" sz="1400" b="1" i="0" u="none" strike="noStrike" kern="1200" baseline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2166859049559465E-3"/>
                  <c:y val="1.341289324017270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0C-4BE0-8C46-D23717E24912}"/>
                </c:ext>
              </c:extLst>
            </c:dLbl>
            <c:dLbl>
              <c:idx val="5"/>
              <c:layout>
                <c:manualLayout>
                  <c:x val="-9.8734321421913573E-3"/>
                  <c:y val="2.899221243301733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0C-4BE0-8C46-D23717E249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400" b="1" i="0" u="none" strike="noStrike" kern="1200" baseline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'общие данные'!$N$172:$S$172</c:f>
              <c:strCache>
                <c:ptCount val="6"/>
                <c:pt idx="0">
                  <c:v> Диспансер</c:v>
                </c:pt>
                <c:pt idx="1">
                  <c:v>Другое</c:v>
                </c:pt>
                <c:pt idx="2">
                  <c:v> Поликлиника</c:v>
                </c:pt>
                <c:pt idx="3">
                  <c:v>Стационар</c:v>
                </c:pt>
                <c:pt idx="4">
                  <c:v>Учреждение СМП</c:v>
                </c:pt>
                <c:pt idx="5">
                  <c:v>КДЦ</c:v>
                </c:pt>
              </c:strCache>
            </c:strRef>
          </c:cat>
          <c:val>
            <c:numRef>
              <c:f>'общие данные'!$N$173:$S$173</c:f>
              <c:numCache>
                <c:formatCode>General</c:formatCode>
                <c:ptCount val="6"/>
                <c:pt idx="0">
                  <c:v>116</c:v>
                </c:pt>
                <c:pt idx="1">
                  <c:v>376</c:v>
                </c:pt>
                <c:pt idx="2">
                  <c:v>816</c:v>
                </c:pt>
                <c:pt idx="3">
                  <c:v>709</c:v>
                </c:pt>
                <c:pt idx="4">
                  <c:v>81</c:v>
                </c:pt>
                <c:pt idx="5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E0C-4BE0-8C46-D23717E24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2594692868400681"/>
          <c:y val="5.8987493453108386E-2"/>
          <c:w val="0.35484310594491386"/>
          <c:h val="0.87194676781944869"/>
        </c:manualLayout>
      </c:layout>
      <c:overlay val="0"/>
      <c:txPr>
        <a:bodyPr/>
        <a:lstStyle/>
        <a:p>
          <a:pPr>
            <a:defRPr lang="ru-RU" sz="1200" b="0" i="0" u="none" strike="noStrike" kern="1200" baseline="0">
              <a:solidFill>
                <a:schemeClr val="tx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'общие данные'!$A$196</c:f>
              <c:strCache>
                <c:ptCount val="1"/>
                <c:pt idx="0">
                  <c:v> Руководитель организации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данные'!$B$196:$C$196</c:f>
              <c:numCache>
                <c:formatCode>General</c:formatCode>
                <c:ptCount val="2"/>
                <c:pt idx="0">
                  <c:v>51.3</c:v>
                </c:pt>
                <c:pt idx="1">
                  <c:v>27.5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C3-4620-9DD4-0B4153522A33}"/>
            </c:ext>
          </c:extLst>
        </c:ser>
        <c:ser>
          <c:idx val="1"/>
          <c:order val="1"/>
          <c:tx>
            <c:strRef>
              <c:f>'общие данные'!$A$197</c:f>
              <c:strCache>
                <c:ptCount val="1"/>
                <c:pt idx="0">
                  <c:v>Руководитель подразделения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данные'!$B$197:$C$197</c:f>
              <c:numCache>
                <c:formatCode>General</c:formatCode>
                <c:ptCount val="2"/>
                <c:pt idx="0">
                  <c:v>47.4</c:v>
                </c:pt>
                <c:pt idx="1">
                  <c:v>23.58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C3-4620-9DD4-0B4153522A33}"/>
            </c:ext>
          </c:extLst>
        </c:ser>
        <c:ser>
          <c:idx val="2"/>
          <c:order val="2"/>
          <c:tx>
            <c:strRef>
              <c:f>'общие данные'!$A$198</c:f>
              <c:strCache>
                <c:ptCount val="1"/>
                <c:pt idx="0">
                  <c:v> Врач</c:v>
                </c:pt>
              </c:strCache>
            </c:strRef>
          </c:tx>
          <c:spPr>
            <a:solidFill>
              <a:srgbClr val="91014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данные'!$B$198:$C$198</c:f>
              <c:numCache>
                <c:formatCode>General</c:formatCode>
                <c:ptCount val="2"/>
                <c:pt idx="0">
                  <c:v>44.58</c:v>
                </c:pt>
                <c:pt idx="1">
                  <c:v>20.2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8C3-4620-9DD4-0B4153522A33}"/>
            </c:ext>
          </c:extLst>
        </c:ser>
        <c:ser>
          <c:idx val="3"/>
          <c:order val="3"/>
          <c:tx>
            <c:strRef>
              <c:f>'общие данные'!$A$199</c:f>
              <c:strCache>
                <c:ptCount val="1"/>
                <c:pt idx="0">
                  <c:v>Фельдшер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данные'!$B$199:$C$199</c:f>
              <c:numCache>
                <c:formatCode>General</c:formatCode>
                <c:ptCount val="2"/>
                <c:pt idx="0">
                  <c:v>43.51</c:v>
                </c:pt>
                <c:pt idx="1">
                  <c:v>20.89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8C3-4620-9DD4-0B4153522A33}"/>
            </c:ext>
          </c:extLst>
        </c:ser>
        <c:ser>
          <c:idx val="4"/>
          <c:order val="4"/>
          <c:tx>
            <c:strRef>
              <c:f>'общие данные'!$A$200</c:f>
              <c:strCache>
                <c:ptCount val="1"/>
                <c:pt idx="0">
                  <c:v>Средний медперсонал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данные'!$B$200:$C$200</c:f>
              <c:numCache>
                <c:formatCode>General</c:formatCode>
                <c:ptCount val="2"/>
                <c:pt idx="0">
                  <c:v>41.52</c:v>
                </c:pt>
                <c:pt idx="1">
                  <c:v>20.49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8C3-4620-9DD4-0B4153522A33}"/>
            </c:ext>
          </c:extLst>
        </c:ser>
        <c:ser>
          <c:idx val="5"/>
          <c:order val="5"/>
          <c:tx>
            <c:strRef>
              <c:f>'общие данные'!$A$201</c:f>
              <c:strCache>
                <c:ptCount val="1"/>
                <c:pt idx="0">
                  <c:v>Служащий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064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'общие данные'!$G$202:$H$202</c:f>
              <c:strCache>
                <c:ptCount val="2"/>
                <c:pt idx="0">
                  <c:v>Средний возраст</c:v>
                </c:pt>
                <c:pt idx="1">
                  <c:v>Средний стаж работы</c:v>
                </c:pt>
              </c:strCache>
            </c:strRef>
          </c:cat>
          <c:val>
            <c:numRef>
              <c:f>'общие данные'!$B$201:$C$201</c:f>
              <c:numCache>
                <c:formatCode>General</c:formatCode>
                <c:ptCount val="2"/>
                <c:pt idx="0">
                  <c:v>42.95</c:v>
                </c:pt>
                <c:pt idx="1">
                  <c:v>18.46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8C3-4620-9DD4-0B4153522A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08513792"/>
        <c:axId val="108011520"/>
      </c:barChart>
      <c:catAx>
        <c:axId val="10851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064" b="1" i="0" u="none" strike="noStrike" kern="1200" cap="all" spc="120" normalizeH="0" baseline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endParaRPr lang="ru-RU"/>
          </a:p>
        </c:txPr>
        <c:crossAx val="108011520"/>
        <c:crosses val="autoZero"/>
        <c:auto val="1"/>
        <c:lblAlgn val="ctr"/>
        <c:lblOffset val="100"/>
        <c:noMultiLvlLbl val="0"/>
      </c:catAx>
      <c:valAx>
        <c:axId val="108011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8513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510281131340784E-2"/>
          <c:y val="3.724116109426185E-2"/>
          <c:w val="0.84807385482957054"/>
          <c:h val="0.925517677811476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таблицы!$A$117</c:f>
              <c:strCache>
                <c:ptCount val="1"/>
                <c:pt idx="0">
                  <c:v>От выполнения Указа Президента РФ</c:v>
                </c:pt>
              </c:strCache>
            </c:strRef>
          </c:tx>
          <c:spPr>
            <a:pattFill prst="sphere">
              <a:fgClr>
                <a:schemeClr val="tx2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 prstMaterial="translucentPowder">
              <a:bevelT w="171450" h="63500"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28F-4E35-8AB7-EBDD3DBE69EA}"/>
              </c:ext>
            </c:extLst>
          </c:dPt>
          <c:dLbls>
            <c:dLbl>
              <c:idx val="0"/>
              <c:layout>
                <c:manualLayout>
                  <c:x val="-1.317336804345402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8F-4E35-8AB7-EBDD3DBE69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таблицы!$C$117</c:f>
              <c:numCache>
                <c:formatCode>0.0%</c:formatCode>
                <c:ptCount val="1"/>
                <c:pt idx="0">
                  <c:v>0.1082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28F-4E35-8AB7-EBDD3DBE69EA}"/>
            </c:ext>
          </c:extLst>
        </c:ser>
        <c:ser>
          <c:idx val="1"/>
          <c:order val="1"/>
          <c:tx>
            <c:strRef>
              <c:f>таблицы!$A$118</c:f>
              <c:strCache>
                <c:ptCount val="1"/>
                <c:pt idx="0">
                  <c:v>От выполнения госзаказа</c:v>
                </c:pt>
              </c:strCache>
            </c:strRef>
          </c:tx>
          <c:spPr>
            <a:pattFill prst="trellis">
              <a:fgClr>
                <a:srgbClr val="910142"/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 prstMaterial="powder">
              <a:bevelT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таблицы!$C$118</c:f>
              <c:numCache>
                <c:formatCode>0.0%</c:formatCode>
                <c:ptCount val="1"/>
                <c:pt idx="0">
                  <c:v>0.53900000000000003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28F-4E35-8AB7-EBDD3DBE69EA}"/>
            </c:ext>
          </c:extLst>
        </c:ser>
        <c:ser>
          <c:idx val="2"/>
          <c:order val="2"/>
          <c:tx>
            <c:strRef>
              <c:f>таблицы!$A$119</c:f>
              <c:strCache>
                <c:ptCount val="1"/>
                <c:pt idx="0">
                  <c:v>От выполнения показателей эффективности</c:v>
                </c:pt>
              </c:strCache>
            </c:strRef>
          </c:tx>
          <c:spPr>
            <a:pattFill prst="pct75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chilly" dir="t"/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5.645729161480301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8F-4E35-8AB7-EBDD3DBE69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таблицы!$C$119</c:f>
              <c:numCache>
                <c:formatCode>0.0%</c:formatCode>
                <c:ptCount val="1"/>
                <c:pt idx="0">
                  <c:v>0.21179999999999999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28F-4E35-8AB7-EBDD3DBE69EA}"/>
            </c:ext>
          </c:extLst>
        </c:ser>
        <c:ser>
          <c:idx val="3"/>
          <c:order val="3"/>
          <c:tx>
            <c:strRef>
              <c:f>таблицы!$A$121</c:f>
              <c:strCache>
                <c:ptCount val="1"/>
                <c:pt idx="0">
                  <c:v>От оценок руководителей учреждения</c:v>
                </c:pt>
              </c:strCache>
            </c:strRef>
          </c:tx>
          <c:spPr>
            <a:pattFill prst="pct80">
              <a:fgClr>
                <a:schemeClr val="tx2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chilly" dir="t"/>
            </a:scene3d>
            <a:sp3d prstMaterial="softEdge"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таблицы!$C$121</c:f>
              <c:numCache>
                <c:formatCode>0.0%</c:formatCode>
                <c:ptCount val="1"/>
                <c:pt idx="0">
                  <c:v>0.41620000000000001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28F-4E35-8AB7-EBDD3DBE69EA}"/>
            </c:ext>
          </c:extLst>
        </c:ser>
        <c:ser>
          <c:idx val="5"/>
          <c:order val="4"/>
          <c:tx>
            <c:strRef>
              <c:f>таблицы!$A$122</c:f>
              <c:strCache>
                <c:ptCount val="1"/>
                <c:pt idx="0">
                  <c:v>От экспертных оценок</c:v>
                </c:pt>
              </c:strCache>
            </c:strRef>
          </c:tx>
          <c:spPr>
            <a:pattFill prst="pct90">
              <a:fgClr>
                <a:schemeClr val="accent5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таблицы!$C$122</c:f>
              <c:numCache>
                <c:formatCode>0.0%</c:formatCode>
                <c:ptCount val="1"/>
                <c:pt idx="0">
                  <c:v>0.2195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28F-4E35-8AB7-EBDD3DBE69EA}"/>
            </c:ext>
          </c:extLst>
        </c:ser>
        <c:ser>
          <c:idx val="6"/>
          <c:order val="5"/>
          <c:tx>
            <c:strRef>
              <c:f>таблицы!$A$123</c:f>
              <c:strCache>
                <c:ptCount val="1"/>
                <c:pt idx="0">
                  <c:v>От независимой оценки качества услуг</c:v>
                </c:pt>
              </c:strCache>
            </c:strRef>
          </c:tx>
          <c:spPr>
            <a:solidFill>
              <a:srgbClr val="358DA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таблицы!$C$123</c:f>
              <c:numCache>
                <c:formatCode>0.0%</c:formatCode>
                <c:ptCount val="1"/>
                <c:pt idx="0">
                  <c:v>4.6600000000000003E-2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28F-4E35-8AB7-EBDD3DBE69EA}"/>
            </c:ext>
          </c:extLst>
        </c:ser>
        <c:ser>
          <c:idx val="7"/>
          <c:order val="6"/>
          <c:tx>
            <c:strRef>
              <c:f>таблицы!$A$124</c:f>
              <c:strCache>
                <c:ptCount val="1"/>
                <c:pt idx="0">
                  <c:v>От выполнени показателей программы развития учреждения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таблицы!$C$124</c:f>
              <c:numCache>
                <c:formatCode>0.0%</c:formatCode>
                <c:ptCount val="1"/>
                <c:pt idx="0">
                  <c:v>8.9899999999999994E-2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28F-4E35-8AB7-EBDD3DBE69EA}"/>
            </c:ext>
          </c:extLst>
        </c:ser>
        <c:ser>
          <c:idx val="8"/>
          <c:order val="7"/>
          <c:tx>
            <c:strRef>
              <c:f>таблицы!$A$125</c:f>
              <c:strCache>
                <c:ptCount val="1"/>
                <c:pt idx="0">
                  <c:v>От оценок потребителей услуг</c:v>
                </c:pt>
              </c:strCache>
            </c:strRef>
          </c:tx>
          <c:spPr>
            <a:pattFill prst="pct90">
              <a:fgClr>
                <a:srgbClr val="910142"/>
              </a:fgClr>
              <a:bgClr>
                <a:schemeClr val="bg1"/>
              </a:bgClr>
            </a:patt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sunset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таблицы!$C$125</c:f>
              <c:numCache>
                <c:formatCode>0.0%</c:formatCode>
                <c:ptCount val="1"/>
                <c:pt idx="0">
                  <c:v>0.10630000000000001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28F-4E35-8AB7-EBDD3DBE69EA}"/>
            </c:ext>
          </c:extLst>
        </c:ser>
        <c:ser>
          <c:idx val="9"/>
          <c:order val="8"/>
          <c:tx>
            <c:strRef>
              <c:f>таблицы!$A$126</c:f>
              <c:strCache>
                <c:ptCount val="1"/>
                <c:pt idx="0">
                  <c:v>Иное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таблицы!$C$126</c:f>
              <c:numCache>
                <c:formatCode>0.0%</c:formatCode>
                <c:ptCount val="1"/>
                <c:pt idx="0">
                  <c:v>6.7100000000000007E-2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928F-4E35-8AB7-EBDD3DBE69EA}"/>
            </c:ext>
          </c:extLst>
        </c:ser>
        <c:ser>
          <c:idx val="10"/>
          <c:order val="9"/>
          <c:tx>
            <c:strRef>
              <c:f>таблицы!$A$127</c:f>
              <c:strCache>
                <c:ptCount val="1"/>
                <c:pt idx="0">
                  <c:v>Ни от чего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таблицы!$C$127</c:f>
              <c:numCache>
                <c:formatCode>0.0%</c:formatCode>
                <c:ptCount val="1"/>
                <c:pt idx="0">
                  <c:v>0.13100000000000001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28F-4E35-8AB7-EBDD3DBE69EA}"/>
            </c:ext>
          </c:extLst>
        </c:ser>
        <c:ser>
          <c:idx val="11"/>
          <c:order val="10"/>
          <c:tx>
            <c:strRef>
              <c:f>таблицы!$A$128</c:f>
              <c:strCache>
                <c:ptCount val="1"/>
                <c:pt idx="0">
                  <c:v>Затрудняюсь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chilly" dir="t"/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таблицы!$C$128</c:f>
              <c:numCache>
                <c:formatCode>0.0%</c:formatCode>
                <c:ptCount val="1"/>
                <c:pt idx="0">
                  <c:v>8.8099999999999998E-2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928F-4E35-8AB7-EBDD3DBE6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3"/>
        <c:axId val="109771776"/>
        <c:axId val="108013824"/>
      </c:barChart>
      <c:catAx>
        <c:axId val="10977177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8013824"/>
        <c:crosses val="autoZero"/>
        <c:auto val="1"/>
        <c:lblAlgn val="ctr"/>
        <c:lblOffset val="100"/>
        <c:noMultiLvlLbl val="0"/>
      </c:catAx>
      <c:valAx>
        <c:axId val="10801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pPr>
            <a:endParaRPr lang="ru-RU"/>
          </a:p>
        </c:txPr>
        <c:crossAx val="10977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664480520618088"/>
          <c:y val="1.1847407345129821E-2"/>
          <c:w val="0.55039108133551307"/>
          <c:h val="0.556762837162237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accent1">
              <a:lumMod val="75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За почетные звания</a:t>
            </a:r>
          </a:p>
        </c:rich>
      </c:tx>
      <c:layout>
        <c:manualLayout>
          <c:xMode val="edge"/>
          <c:yMode val="edge"/>
          <c:x val="0.58947449177809419"/>
          <c:y val="3.0423483945725634E-2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3.8006436661276288E-2"/>
          <c:y val="5.2114485489238027E-2"/>
          <c:w val="0.36778710747538773"/>
          <c:h val="0.9099971124904980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68F-4FAF-A073-20FE45A37A55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68F-4FAF-A073-20FE45A37A55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68F-4FAF-A073-20FE45A37A55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68F-4FAF-A073-20FE45A37A55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Лист5!$E$23:$H$23</c:f>
              <c:numCache>
                <c:formatCode>General</c:formatCode>
                <c:ptCount val="4"/>
                <c:pt idx="0">
                  <c:v>413</c:v>
                </c:pt>
                <c:pt idx="1">
                  <c:v>428</c:v>
                </c:pt>
                <c:pt idx="2">
                  <c:v>337</c:v>
                </c:pt>
                <c:pt idx="3">
                  <c:v>1077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68F-4FAF-A073-20FE45A37A55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C68F-4FAF-A073-20FE45A37A55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C68F-4FAF-A073-20FE45A37A55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C68F-4FAF-A073-20FE45A37A55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C68F-4FAF-A073-20FE45A37A5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68F-4FAF-A073-20FE45A37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78551116152786"/>
          <c:y val="0.31332302485148478"/>
          <c:w val="0.39166666666666672"/>
          <c:h val="0.5799226009157614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За ученое звание, степень</a:t>
            </a:r>
          </a:p>
        </c:rich>
      </c:tx>
      <c:layout>
        <c:manualLayout>
          <c:xMode val="edge"/>
          <c:yMode val="edge"/>
          <c:x val="0.51415260525102835"/>
          <c:y val="5.3905066598754769E-2"/>
        </c:manualLayout>
      </c:layout>
      <c:overlay val="0"/>
      <c:spPr>
        <a:solidFill>
          <a:schemeClr val="bg1">
            <a:lumMod val="95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2.7634737109000586E-2"/>
          <c:y val="6.0401251468392703E-2"/>
          <c:w val="0.38588570343735057"/>
          <c:h val="0.904803440161927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B0-4A58-B8F1-399A4B94692D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B0-4A58-B8F1-399A4B94692D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B0-4A58-B8F1-399A4B94692D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B0-4A58-B8F1-399A4B94692D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Лист5!$E$18:$H$18</c:f>
              <c:numCache>
                <c:formatCode>General</c:formatCode>
                <c:ptCount val="4"/>
                <c:pt idx="0">
                  <c:v>438</c:v>
                </c:pt>
                <c:pt idx="1">
                  <c:v>512</c:v>
                </c:pt>
                <c:pt idx="2">
                  <c:v>346</c:v>
                </c:pt>
                <c:pt idx="3">
                  <c:v>959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7B0-4A58-B8F1-399A4B94692D}"/>
            </c:ext>
          </c:extLst>
        </c:ser>
        <c:ser>
          <c:idx val="1"/>
          <c:order val="1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7B0-4A58-B8F1-399A4B94692D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7B0-4A58-B8F1-399A4B94692D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7B0-4A58-B8F1-399A4B94692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7B0-4A58-B8F1-399A4B94692D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Лист5!$E$2:$H$2</c:f>
              <c:strCache>
                <c:ptCount val="4"/>
                <c:pt idx="0">
                  <c:v>Стимулирующие</c:v>
                </c:pt>
                <c:pt idx="1">
                  <c:v>Компенсационные</c:v>
                </c:pt>
                <c:pt idx="2">
                  <c:v>Иные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Лист5!$E$4:$H$4</c:f>
              <c:numCache>
                <c:formatCode>0.0%</c:formatCode>
                <c:ptCount val="4"/>
                <c:pt idx="0">
                  <c:v>0.2346</c:v>
                </c:pt>
                <c:pt idx="1">
                  <c:v>0.3579</c:v>
                </c:pt>
                <c:pt idx="2">
                  <c:v>0.17649999999999999</c:v>
                </c:pt>
                <c:pt idx="3">
                  <c:v>0.23100000000000001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97B0-4A58-B8F1-399A4B946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166665685922593"/>
          <c:y val="0.26918914302027902"/>
          <c:w val="0.39166666666666672"/>
          <c:h val="0.5799226009157614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accent1">
              <a:lumMod val="50000"/>
            </a:schemeClr>
          </a:solidFill>
          <a:latin typeface="Cambria Math" panose="02040503050406030204" pitchFamily="18" charset="0"/>
          <a:ea typeface="Cambria Math" panose="02040503050406030204" pitchFamily="18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image" Target="../media/image34.jpg"/><Relationship Id="rId4" Type="http://schemas.openxmlformats.org/officeDocument/2006/relationships/image" Target="../media/image37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image" Target="../media/image4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1D543-D69C-4A07-826C-09D179BA1092}" type="doc">
      <dgm:prSet loTypeId="urn:microsoft.com/office/officeart/2005/8/layout/vList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49504C8-D37B-45A7-B1C3-7FA662E75ED4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marL="180975" indent="0" algn="l"/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поощрение развития инноваций в сфере </a:t>
          </a:r>
          <a:b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охраны здоровья</a:t>
          </a:r>
        </a:p>
      </dgm:t>
    </dgm:pt>
    <dgm:pt modelId="{AED9CEB4-5987-4DB2-8C05-85944F565418}" type="parTrans" cxnId="{1B02D568-B7BF-4A7E-B433-B16BBAADACA8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52DCDF0-D7BF-4431-9578-2824C44E377C}" type="sibTrans" cxnId="{1B02D568-B7BF-4A7E-B433-B16BBAADACA8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5EEF573-2E89-46D4-96A5-2A815E8A32EF}">
      <dgm:prSet custT="1"/>
      <dgm:spPr/>
      <dgm:t>
        <a:bodyPr/>
        <a:lstStyle/>
        <a:p>
          <a:pPr marL="180975" indent="0" algn="l"/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повышение устойчивости систем охраны здоровья</a:t>
          </a:r>
        </a:p>
      </dgm:t>
    </dgm:pt>
    <dgm:pt modelId="{6440169B-C068-4A25-970F-659ADC81BAF5}" type="parTrans" cxnId="{F4E665B9-C197-4DB6-960F-6530FCD3D050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2E88AF3-3C81-49D4-98D5-6008D5FE7C56}" type="sibTrans" cxnId="{F4E665B9-C197-4DB6-960F-6530FCD3D050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796A56D-AC47-4E40-9194-4232296FEAEA}">
      <dgm:prSet custT="1"/>
      <dgm:spPr/>
      <dgm:t>
        <a:bodyPr/>
        <a:lstStyle/>
        <a:p>
          <a:pPr marL="180975" indent="0" algn="l"/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улучшение состояния здоровья граждан ЕС</a:t>
          </a:r>
        </a:p>
      </dgm:t>
    </dgm:pt>
    <dgm:pt modelId="{9C3E8D3F-8DAA-4728-9530-909BA0403BCC}" type="parTrans" cxnId="{B08E6869-8045-41D8-96A8-A45053D6572E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B60FE33-B662-499A-BE12-B55F72330D17}" type="sibTrans" cxnId="{B08E6869-8045-41D8-96A8-A45053D6572E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8C34FCF-7885-450D-9B6D-2515CD67181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180975" indent="0" algn="l"/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обеспечение доступности современных технологий </a:t>
          </a:r>
          <a:b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для населения</a:t>
          </a:r>
        </a:p>
      </dgm:t>
    </dgm:pt>
    <dgm:pt modelId="{6F21933F-D3F0-4571-84DB-1FE186CCA28E}" type="parTrans" cxnId="{ADBA8854-7B8D-4C91-AAC9-C10C37B2A1BF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BBF9C72-9013-4825-93F8-7B951DC59F94}" type="sibTrans" cxnId="{ADBA8854-7B8D-4C91-AAC9-C10C37B2A1BF}">
      <dgm:prSet/>
      <dgm:spPr/>
      <dgm:t>
        <a:bodyPr/>
        <a:lstStyle/>
        <a:p>
          <a:pPr algn="l"/>
          <a:endParaRPr lang="ru-RU" sz="2000" b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01DC569-013B-44DC-94E6-535FAF60A452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85725" indent="0" algn="l"/>
          <a:r>
            <a:rPr lang="ru-RU" sz="2000" b="0" dirty="0">
              <a:latin typeface="Cambria Math" panose="02040503050406030204" pitchFamily="18" charset="0"/>
              <a:ea typeface="Cambria Math" panose="02040503050406030204" pitchFamily="18" charset="0"/>
            </a:rPr>
            <a:t>повышение конкурентоспособности здравоохранения стран ЕС в сравнении с системами здравоохранения других стран</a:t>
          </a:r>
        </a:p>
      </dgm:t>
    </dgm:pt>
    <dgm:pt modelId="{442FC1FB-D020-427A-86A0-87BCC24DE610}" type="parTrans" cxnId="{278AD3B6-4BEE-4F1B-9835-CC750FDC6B63}">
      <dgm:prSet/>
      <dgm:spPr/>
      <dgm:t>
        <a:bodyPr/>
        <a:lstStyle/>
        <a:p>
          <a:pPr algn="l"/>
          <a:endParaRPr lang="ru-RU" sz="2000" b="0"/>
        </a:p>
      </dgm:t>
    </dgm:pt>
    <dgm:pt modelId="{EEA5B5CB-18F2-4D35-8413-F0652AF535BB}" type="sibTrans" cxnId="{278AD3B6-4BEE-4F1B-9835-CC750FDC6B63}">
      <dgm:prSet/>
      <dgm:spPr/>
      <dgm:t>
        <a:bodyPr/>
        <a:lstStyle/>
        <a:p>
          <a:pPr algn="l"/>
          <a:endParaRPr lang="ru-RU" sz="2000" b="0"/>
        </a:p>
      </dgm:t>
    </dgm:pt>
    <dgm:pt modelId="{E2FBEEB4-B116-4E13-90BC-536C8E1C14C0}" type="pres">
      <dgm:prSet presAssocID="{E6E1D543-D69C-4A07-826C-09D179BA109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8238D7-25D8-4CB5-ABAA-6942A4FB4095}" type="pres">
      <dgm:prSet presAssocID="{A49504C8-D37B-45A7-B1C3-7FA662E75ED4}" presName="comp" presStyleCnt="0"/>
      <dgm:spPr/>
    </dgm:pt>
    <dgm:pt modelId="{C9625061-C564-461F-B7FA-A0BA75FD1550}" type="pres">
      <dgm:prSet presAssocID="{A49504C8-D37B-45A7-B1C3-7FA662E75ED4}" presName="box" presStyleLbl="node1" presStyleIdx="0" presStyleCnt="5"/>
      <dgm:spPr/>
      <dgm:t>
        <a:bodyPr/>
        <a:lstStyle/>
        <a:p>
          <a:endParaRPr lang="ru-RU"/>
        </a:p>
      </dgm:t>
    </dgm:pt>
    <dgm:pt modelId="{470683C1-7000-43CB-99B2-0C4ABAF2BC39}" type="pres">
      <dgm:prSet presAssocID="{A49504C8-D37B-45A7-B1C3-7FA662E75ED4}" presName="img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0E275B7E-9A24-4E9A-8A36-552A8789906D}" type="pres">
      <dgm:prSet presAssocID="{A49504C8-D37B-45A7-B1C3-7FA662E75ED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262BD-1817-4B1E-8751-B0E6B2086B78}" type="pres">
      <dgm:prSet presAssocID="{E52DCDF0-D7BF-4431-9578-2824C44E377C}" presName="spacer" presStyleCnt="0"/>
      <dgm:spPr/>
    </dgm:pt>
    <dgm:pt modelId="{FBFDD921-78A5-4351-B612-05090CE0435E}" type="pres">
      <dgm:prSet presAssocID="{E5EEF573-2E89-46D4-96A5-2A815E8A32EF}" presName="comp" presStyleCnt="0"/>
      <dgm:spPr/>
    </dgm:pt>
    <dgm:pt modelId="{6FA22F63-5B19-4F28-B51C-14A24E2C2FFC}" type="pres">
      <dgm:prSet presAssocID="{E5EEF573-2E89-46D4-96A5-2A815E8A32EF}" presName="box" presStyleLbl="node1" presStyleIdx="1" presStyleCnt="5"/>
      <dgm:spPr/>
      <dgm:t>
        <a:bodyPr/>
        <a:lstStyle/>
        <a:p>
          <a:endParaRPr lang="ru-RU"/>
        </a:p>
      </dgm:t>
    </dgm:pt>
    <dgm:pt modelId="{82E615BA-6CB5-4A43-BD7C-20195BB2E379}" type="pres">
      <dgm:prSet presAssocID="{E5EEF573-2E89-46D4-96A5-2A815E8A32EF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C6EB6E14-35E0-4295-9C49-E8F1B8DC60B5}" type="pres">
      <dgm:prSet presAssocID="{E5EEF573-2E89-46D4-96A5-2A815E8A32E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D8A31F-B2FC-40FA-AEF2-4AEA010DFE44}" type="pres">
      <dgm:prSet presAssocID="{02E88AF3-3C81-49D4-98D5-6008D5FE7C56}" presName="spacer" presStyleCnt="0"/>
      <dgm:spPr/>
    </dgm:pt>
    <dgm:pt modelId="{DC63E33A-BA3C-4822-9989-C8A1BB0A8F40}" type="pres">
      <dgm:prSet presAssocID="{4796A56D-AC47-4E40-9194-4232296FEAEA}" presName="comp" presStyleCnt="0"/>
      <dgm:spPr/>
    </dgm:pt>
    <dgm:pt modelId="{571C6972-09B5-4D4E-8DC2-05AB0984DB9E}" type="pres">
      <dgm:prSet presAssocID="{4796A56D-AC47-4E40-9194-4232296FEAEA}" presName="box" presStyleLbl="node1" presStyleIdx="2" presStyleCnt="5"/>
      <dgm:spPr/>
      <dgm:t>
        <a:bodyPr/>
        <a:lstStyle/>
        <a:p>
          <a:endParaRPr lang="ru-RU"/>
        </a:p>
      </dgm:t>
    </dgm:pt>
    <dgm:pt modelId="{157CE734-1F6B-4721-8B74-CA66A4772AD7}" type="pres">
      <dgm:prSet presAssocID="{4796A56D-AC47-4E40-9194-4232296FEAEA}" presName="img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EBCC8B40-C6FC-4C06-8173-37C2BE2CAABE}" type="pres">
      <dgm:prSet presAssocID="{4796A56D-AC47-4E40-9194-4232296FEAEA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40137-26FB-4703-A2A5-6CFCE711C39F}" type="pres">
      <dgm:prSet presAssocID="{AB60FE33-B662-499A-BE12-B55F72330D17}" presName="spacer" presStyleCnt="0"/>
      <dgm:spPr/>
    </dgm:pt>
    <dgm:pt modelId="{424C6490-04BC-4254-8CC4-047E2B260FF2}" type="pres">
      <dgm:prSet presAssocID="{78C34FCF-7885-450D-9B6D-2515CD67181B}" presName="comp" presStyleCnt="0"/>
      <dgm:spPr/>
    </dgm:pt>
    <dgm:pt modelId="{14349DB2-2CA9-4952-93EB-6414F21381C4}" type="pres">
      <dgm:prSet presAssocID="{78C34FCF-7885-450D-9B6D-2515CD67181B}" presName="box" presStyleLbl="node1" presStyleIdx="3" presStyleCnt="5"/>
      <dgm:spPr/>
      <dgm:t>
        <a:bodyPr/>
        <a:lstStyle/>
        <a:p>
          <a:endParaRPr lang="ru-RU"/>
        </a:p>
      </dgm:t>
    </dgm:pt>
    <dgm:pt modelId="{C6A882DD-F0F7-4007-A796-EFF49A422CF2}" type="pres">
      <dgm:prSet presAssocID="{78C34FCF-7885-450D-9B6D-2515CD67181B}" presName="img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  <dgm:pt modelId="{0C853B99-35CA-4A82-9F36-9879F3E383EE}" type="pres">
      <dgm:prSet presAssocID="{78C34FCF-7885-450D-9B6D-2515CD67181B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0FA81-94C2-45A7-9468-D11A77B7B4C2}" type="pres">
      <dgm:prSet presAssocID="{CBBF9C72-9013-4825-93F8-7B951DC59F94}" presName="spacer" presStyleCnt="0"/>
      <dgm:spPr/>
    </dgm:pt>
    <dgm:pt modelId="{8FBB87C5-4D99-4F14-BCE8-D2048AEA3312}" type="pres">
      <dgm:prSet presAssocID="{E01DC569-013B-44DC-94E6-535FAF60A452}" presName="comp" presStyleCnt="0"/>
      <dgm:spPr/>
    </dgm:pt>
    <dgm:pt modelId="{EFDF93CA-7636-46D0-B663-28A1E984C9B6}" type="pres">
      <dgm:prSet presAssocID="{E01DC569-013B-44DC-94E6-535FAF60A452}" presName="box" presStyleLbl="node1" presStyleIdx="4" presStyleCnt="5"/>
      <dgm:spPr/>
      <dgm:t>
        <a:bodyPr/>
        <a:lstStyle/>
        <a:p>
          <a:endParaRPr lang="ru-RU"/>
        </a:p>
      </dgm:t>
    </dgm:pt>
    <dgm:pt modelId="{7608DA6A-E5F7-4845-AEC2-5403EE8B6217}" type="pres">
      <dgm:prSet presAssocID="{E01DC569-013B-44DC-94E6-535FAF60A452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D22150B9-9AA8-4A02-A4A0-77111A62C863}" type="pres">
      <dgm:prSet presAssocID="{E01DC569-013B-44DC-94E6-535FAF60A452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003C05-2EB4-4F6B-A9A6-9C9319E4DF7F}" type="presOf" srcId="{E6E1D543-D69C-4A07-826C-09D179BA1092}" destId="{E2FBEEB4-B116-4E13-90BC-536C8E1C14C0}" srcOrd="0" destOrd="0" presId="urn:microsoft.com/office/officeart/2005/8/layout/vList4"/>
    <dgm:cxn modelId="{278AD3B6-4BEE-4F1B-9835-CC750FDC6B63}" srcId="{E6E1D543-D69C-4A07-826C-09D179BA1092}" destId="{E01DC569-013B-44DC-94E6-535FAF60A452}" srcOrd="4" destOrd="0" parTransId="{442FC1FB-D020-427A-86A0-87BCC24DE610}" sibTransId="{EEA5B5CB-18F2-4D35-8413-F0652AF535BB}"/>
    <dgm:cxn modelId="{ADBA8854-7B8D-4C91-AAC9-C10C37B2A1BF}" srcId="{E6E1D543-D69C-4A07-826C-09D179BA1092}" destId="{78C34FCF-7885-450D-9B6D-2515CD67181B}" srcOrd="3" destOrd="0" parTransId="{6F21933F-D3F0-4571-84DB-1FE186CCA28E}" sibTransId="{CBBF9C72-9013-4825-93F8-7B951DC59F94}"/>
    <dgm:cxn modelId="{E28EB97C-6D82-495B-9872-35D775ABBA98}" type="presOf" srcId="{78C34FCF-7885-450D-9B6D-2515CD67181B}" destId="{0C853B99-35CA-4A82-9F36-9879F3E383EE}" srcOrd="1" destOrd="0" presId="urn:microsoft.com/office/officeart/2005/8/layout/vList4"/>
    <dgm:cxn modelId="{FF45FB6A-3761-4600-B8EE-FA1494CD8D0B}" type="presOf" srcId="{4796A56D-AC47-4E40-9194-4232296FEAEA}" destId="{EBCC8B40-C6FC-4C06-8173-37C2BE2CAABE}" srcOrd="1" destOrd="0" presId="urn:microsoft.com/office/officeart/2005/8/layout/vList4"/>
    <dgm:cxn modelId="{772386B8-682E-4A6C-97EC-5E7957CCFE94}" type="presOf" srcId="{E01DC569-013B-44DC-94E6-535FAF60A452}" destId="{D22150B9-9AA8-4A02-A4A0-77111A62C863}" srcOrd="1" destOrd="0" presId="urn:microsoft.com/office/officeart/2005/8/layout/vList4"/>
    <dgm:cxn modelId="{12176C75-7BFE-4D32-B71B-A580FBE566DC}" type="presOf" srcId="{78C34FCF-7885-450D-9B6D-2515CD67181B}" destId="{14349DB2-2CA9-4952-93EB-6414F21381C4}" srcOrd="0" destOrd="0" presId="urn:microsoft.com/office/officeart/2005/8/layout/vList4"/>
    <dgm:cxn modelId="{1B02D568-B7BF-4A7E-B433-B16BBAADACA8}" srcId="{E6E1D543-D69C-4A07-826C-09D179BA1092}" destId="{A49504C8-D37B-45A7-B1C3-7FA662E75ED4}" srcOrd="0" destOrd="0" parTransId="{AED9CEB4-5987-4DB2-8C05-85944F565418}" sibTransId="{E52DCDF0-D7BF-4431-9578-2824C44E377C}"/>
    <dgm:cxn modelId="{73402455-5C7E-4EB8-851C-97172B9B4E1F}" type="presOf" srcId="{4796A56D-AC47-4E40-9194-4232296FEAEA}" destId="{571C6972-09B5-4D4E-8DC2-05AB0984DB9E}" srcOrd="0" destOrd="0" presId="urn:microsoft.com/office/officeart/2005/8/layout/vList4"/>
    <dgm:cxn modelId="{B08E6869-8045-41D8-96A8-A45053D6572E}" srcId="{E6E1D543-D69C-4A07-826C-09D179BA1092}" destId="{4796A56D-AC47-4E40-9194-4232296FEAEA}" srcOrd="2" destOrd="0" parTransId="{9C3E8D3F-8DAA-4728-9530-909BA0403BCC}" sibTransId="{AB60FE33-B662-499A-BE12-B55F72330D17}"/>
    <dgm:cxn modelId="{F272B16C-D643-4F3D-983D-01DAC9CD8418}" type="presOf" srcId="{A49504C8-D37B-45A7-B1C3-7FA662E75ED4}" destId="{C9625061-C564-461F-B7FA-A0BA75FD1550}" srcOrd="0" destOrd="0" presId="urn:microsoft.com/office/officeart/2005/8/layout/vList4"/>
    <dgm:cxn modelId="{A5D03ADC-64A6-45A0-BBB8-60ADC7B21DC2}" type="presOf" srcId="{E5EEF573-2E89-46D4-96A5-2A815E8A32EF}" destId="{C6EB6E14-35E0-4295-9C49-E8F1B8DC60B5}" srcOrd="1" destOrd="0" presId="urn:microsoft.com/office/officeart/2005/8/layout/vList4"/>
    <dgm:cxn modelId="{F4E665B9-C197-4DB6-960F-6530FCD3D050}" srcId="{E6E1D543-D69C-4A07-826C-09D179BA1092}" destId="{E5EEF573-2E89-46D4-96A5-2A815E8A32EF}" srcOrd="1" destOrd="0" parTransId="{6440169B-C068-4A25-970F-659ADC81BAF5}" sibTransId="{02E88AF3-3C81-49D4-98D5-6008D5FE7C56}"/>
    <dgm:cxn modelId="{68A757CB-25D6-4F07-994D-29387DC73D5F}" type="presOf" srcId="{E01DC569-013B-44DC-94E6-535FAF60A452}" destId="{EFDF93CA-7636-46D0-B663-28A1E984C9B6}" srcOrd="0" destOrd="0" presId="urn:microsoft.com/office/officeart/2005/8/layout/vList4"/>
    <dgm:cxn modelId="{3F774293-AE10-45E0-B447-3E5CC8CBE701}" type="presOf" srcId="{E5EEF573-2E89-46D4-96A5-2A815E8A32EF}" destId="{6FA22F63-5B19-4F28-B51C-14A24E2C2FFC}" srcOrd="0" destOrd="0" presId="urn:microsoft.com/office/officeart/2005/8/layout/vList4"/>
    <dgm:cxn modelId="{67CC3CA4-D630-4382-ABD5-A73634E5F242}" type="presOf" srcId="{A49504C8-D37B-45A7-B1C3-7FA662E75ED4}" destId="{0E275B7E-9A24-4E9A-8A36-552A8789906D}" srcOrd="1" destOrd="0" presId="urn:microsoft.com/office/officeart/2005/8/layout/vList4"/>
    <dgm:cxn modelId="{499E445D-DCBD-426A-98FB-42E564947EB9}" type="presParOf" srcId="{E2FBEEB4-B116-4E13-90BC-536C8E1C14C0}" destId="{4D8238D7-25D8-4CB5-ABAA-6942A4FB4095}" srcOrd="0" destOrd="0" presId="urn:microsoft.com/office/officeart/2005/8/layout/vList4"/>
    <dgm:cxn modelId="{B0234660-8696-4090-978B-CFDB22951B53}" type="presParOf" srcId="{4D8238D7-25D8-4CB5-ABAA-6942A4FB4095}" destId="{C9625061-C564-461F-B7FA-A0BA75FD1550}" srcOrd="0" destOrd="0" presId="urn:microsoft.com/office/officeart/2005/8/layout/vList4"/>
    <dgm:cxn modelId="{B7B5D865-B28B-45DE-9F29-971855A8DDCD}" type="presParOf" srcId="{4D8238D7-25D8-4CB5-ABAA-6942A4FB4095}" destId="{470683C1-7000-43CB-99B2-0C4ABAF2BC39}" srcOrd="1" destOrd="0" presId="urn:microsoft.com/office/officeart/2005/8/layout/vList4"/>
    <dgm:cxn modelId="{D6F6A988-D2B1-4B25-8560-DBCBC295DB8C}" type="presParOf" srcId="{4D8238D7-25D8-4CB5-ABAA-6942A4FB4095}" destId="{0E275B7E-9A24-4E9A-8A36-552A8789906D}" srcOrd="2" destOrd="0" presId="urn:microsoft.com/office/officeart/2005/8/layout/vList4"/>
    <dgm:cxn modelId="{5D8A33E2-D843-4B33-B680-0D7F197D8DA3}" type="presParOf" srcId="{E2FBEEB4-B116-4E13-90BC-536C8E1C14C0}" destId="{383262BD-1817-4B1E-8751-B0E6B2086B78}" srcOrd="1" destOrd="0" presId="urn:microsoft.com/office/officeart/2005/8/layout/vList4"/>
    <dgm:cxn modelId="{4869347A-C924-4BD5-A8BD-2D9C2434960F}" type="presParOf" srcId="{E2FBEEB4-B116-4E13-90BC-536C8E1C14C0}" destId="{FBFDD921-78A5-4351-B612-05090CE0435E}" srcOrd="2" destOrd="0" presId="urn:microsoft.com/office/officeart/2005/8/layout/vList4"/>
    <dgm:cxn modelId="{75648DD6-B944-4C29-9417-9E3D2F0DEB0F}" type="presParOf" srcId="{FBFDD921-78A5-4351-B612-05090CE0435E}" destId="{6FA22F63-5B19-4F28-B51C-14A24E2C2FFC}" srcOrd="0" destOrd="0" presId="urn:microsoft.com/office/officeart/2005/8/layout/vList4"/>
    <dgm:cxn modelId="{37B2D363-8D10-4F74-BC92-DE5044F93038}" type="presParOf" srcId="{FBFDD921-78A5-4351-B612-05090CE0435E}" destId="{82E615BA-6CB5-4A43-BD7C-20195BB2E379}" srcOrd="1" destOrd="0" presId="urn:microsoft.com/office/officeart/2005/8/layout/vList4"/>
    <dgm:cxn modelId="{4AFE1464-43E9-4F14-A7A4-E195B23F985E}" type="presParOf" srcId="{FBFDD921-78A5-4351-B612-05090CE0435E}" destId="{C6EB6E14-35E0-4295-9C49-E8F1B8DC60B5}" srcOrd="2" destOrd="0" presId="urn:microsoft.com/office/officeart/2005/8/layout/vList4"/>
    <dgm:cxn modelId="{F33CB321-20F0-48E9-80CE-4835CB07091D}" type="presParOf" srcId="{E2FBEEB4-B116-4E13-90BC-536C8E1C14C0}" destId="{7ED8A31F-B2FC-40FA-AEF2-4AEA010DFE44}" srcOrd="3" destOrd="0" presId="urn:microsoft.com/office/officeart/2005/8/layout/vList4"/>
    <dgm:cxn modelId="{957897F3-5CD6-4209-9AD4-CA556F69E6D9}" type="presParOf" srcId="{E2FBEEB4-B116-4E13-90BC-536C8E1C14C0}" destId="{DC63E33A-BA3C-4822-9989-C8A1BB0A8F40}" srcOrd="4" destOrd="0" presId="urn:microsoft.com/office/officeart/2005/8/layout/vList4"/>
    <dgm:cxn modelId="{CBD40023-7AAD-4568-8658-8563EC270A45}" type="presParOf" srcId="{DC63E33A-BA3C-4822-9989-C8A1BB0A8F40}" destId="{571C6972-09B5-4D4E-8DC2-05AB0984DB9E}" srcOrd="0" destOrd="0" presId="urn:microsoft.com/office/officeart/2005/8/layout/vList4"/>
    <dgm:cxn modelId="{CDEF951A-4DA9-43AA-8659-A4365939A40C}" type="presParOf" srcId="{DC63E33A-BA3C-4822-9989-C8A1BB0A8F40}" destId="{157CE734-1F6B-4721-8B74-CA66A4772AD7}" srcOrd="1" destOrd="0" presId="urn:microsoft.com/office/officeart/2005/8/layout/vList4"/>
    <dgm:cxn modelId="{22AEF0C2-D9C1-4EB9-93F5-EB3965479177}" type="presParOf" srcId="{DC63E33A-BA3C-4822-9989-C8A1BB0A8F40}" destId="{EBCC8B40-C6FC-4C06-8173-37C2BE2CAABE}" srcOrd="2" destOrd="0" presId="urn:microsoft.com/office/officeart/2005/8/layout/vList4"/>
    <dgm:cxn modelId="{BEF0EF7C-2DD8-405F-BA21-89FAB4962842}" type="presParOf" srcId="{E2FBEEB4-B116-4E13-90BC-536C8E1C14C0}" destId="{36440137-26FB-4703-A2A5-6CFCE711C39F}" srcOrd="5" destOrd="0" presId="urn:microsoft.com/office/officeart/2005/8/layout/vList4"/>
    <dgm:cxn modelId="{A3353DA2-E9C7-4862-8345-692A2BFBC1A6}" type="presParOf" srcId="{E2FBEEB4-B116-4E13-90BC-536C8E1C14C0}" destId="{424C6490-04BC-4254-8CC4-047E2B260FF2}" srcOrd="6" destOrd="0" presId="urn:microsoft.com/office/officeart/2005/8/layout/vList4"/>
    <dgm:cxn modelId="{4A852FC5-6DFD-4140-BFDA-83845C934704}" type="presParOf" srcId="{424C6490-04BC-4254-8CC4-047E2B260FF2}" destId="{14349DB2-2CA9-4952-93EB-6414F21381C4}" srcOrd="0" destOrd="0" presId="urn:microsoft.com/office/officeart/2005/8/layout/vList4"/>
    <dgm:cxn modelId="{83B1883A-37D6-479B-9E92-97D55C77CD02}" type="presParOf" srcId="{424C6490-04BC-4254-8CC4-047E2B260FF2}" destId="{C6A882DD-F0F7-4007-A796-EFF49A422CF2}" srcOrd="1" destOrd="0" presId="urn:microsoft.com/office/officeart/2005/8/layout/vList4"/>
    <dgm:cxn modelId="{FCC5DD53-E2D3-41B6-BDDA-2A15D08D18A2}" type="presParOf" srcId="{424C6490-04BC-4254-8CC4-047E2B260FF2}" destId="{0C853B99-35CA-4A82-9F36-9879F3E383EE}" srcOrd="2" destOrd="0" presId="urn:microsoft.com/office/officeart/2005/8/layout/vList4"/>
    <dgm:cxn modelId="{96617268-9424-4310-8EC3-D9134066EF29}" type="presParOf" srcId="{E2FBEEB4-B116-4E13-90BC-536C8E1C14C0}" destId="{70A0FA81-94C2-45A7-9468-D11A77B7B4C2}" srcOrd="7" destOrd="0" presId="urn:microsoft.com/office/officeart/2005/8/layout/vList4"/>
    <dgm:cxn modelId="{9C55565B-10DF-422B-BE9E-FC7EE6281F19}" type="presParOf" srcId="{E2FBEEB4-B116-4E13-90BC-536C8E1C14C0}" destId="{8FBB87C5-4D99-4F14-BCE8-D2048AEA3312}" srcOrd="8" destOrd="0" presId="urn:microsoft.com/office/officeart/2005/8/layout/vList4"/>
    <dgm:cxn modelId="{82B8C476-D9C8-46A7-AA84-A6D93021B9D1}" type="presParOf" srcId="{8FBB87C5-4D99-4F14-BCE8-D2048AEA3312}" destId="{EFDF93CA-7636-46D0-B663-28A1E984C9B6}" srcOrd="0" destOrd="0" presId="urn:microsoft.com/office/officeart/2005/8/layout/vList4"/>
    <dgm:cxn modelId="{D6EB9A80-B69D-4A0E-BA48-7B3755EA8DDA}" type="presParOf" srcId="{8FBB87C5-4D99-4F14-BCE8-D2048AEA3312}" destId="{7608DA6A-E5F7-4845-AEC2-5403EE8B6217}" srcOrd="1" destOrd="0" presId="urn:microsoft.com/office/officeart/2005/8/layout/vList4"/>
    <dgm:cxn modelId="{7D58ECEA-3D61-4848-A7D1-D964853F5EDC}" type="presParOf" srcId="{8FBB87C5-4D99-4F14-BCE8-D2048AEA3312}" destId="{D22150B9-9AA8-4A02-A4A0-77111A62C86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01B3EF-D620-432F-A429-392CEF385251}" type="doc">
      <dgm:prSet loTypeId="urn:microsoft.com/office/officeart/2005/8/layout/hList7" loCatId="list" qsTypeId="urn:microsoft.com/office/officeart/2005/8/quickstyle/3d2" qsCatId="3D" csTypeId="urn:microsoft.com/office/officeart/2005/8/colors/colorful4" csCatId="colorful" phldr="1"/>
      <dgm:spPr/>
    </dgm:pt>
    <dgm:pt modelId="{3D77DE25-D8E6-42CB-80C6-02C1AF31C2EB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Разработка общих инструментов и механизмов </a:t>
          </a: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борьбы с нехваткой ресурсов, как людских, так и финансовых</a:t>
          </a: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, содействие внедрению инноваций в области здравоохранения в целях обеспечения </a:t>
          </a: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инновационных </a:t>
          </a:r>
          <a:b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и устойчивых систем здравоохранения</a:t>
          </a:r>
        </a:p>
      </dgm:t>
    </dgm:pt>
    <dgm:pt modelId="{3DB8B90F-5D60-400E-908F-376F313EE578}" type="parTrans" cxnId="{7AC31F8E-D79C-44E8-AE3A-9BBC321D3C3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CC49641-F92D-4967-8C02-399BC4A42575}" type="sibTrans" cxnId="{7AC31F8E-D79C-44E8-AE3A-9BBC321D3C3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7E63FB5-DBA2-4AB5-B5CC-7768BE6CDA06}">
      <dgm:prSet custT="1"/>
      <dgm:spPr/>
      <dgm:t>
        <a:bodyPr/>
        <a:lstStyle/>
        <a:p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Расширение   доступа</a:t>
          </a:r>
          <a:b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 к медицинской экспертизе </a:t>
          </a:r>
          <a:b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и информации для систем здравоохранения в отдельной стране и в ЕС, выработка общих решений и рекомендаций </a:t>
          </a:r>
          <a:b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по улучшению качества здравоохранения </a:t>
          </a:r>
          <a:b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и безопасности пациентов в целях расширения доступа к лучшей и более безопасной медицинской помощи для граждан ЕС</a:t>
          </a:r>
        </a:p>
      </dgm:t>
    </dgm:pt>
    <dgm:pt modelId="{FD1AE5CB-63D4-478E-84DB-C9985DFF2682}" type="parTrans" cxnId="{C8C5EA0C-6659-46FB-A636-C5A2C4F27B13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CBF9E86-09CD-43D1-8C5F-D72FB658C8EB}" type="sibTrans" cxnId="{C8C5EA0C-6659-46FB-A636-C5A2C4F27B13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2908088-5753-4DB6-8EB4-617460419E9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Определение, распространение и продвижение доказательных,  инновационных и </a:t>
          </a: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экономически эффективных методов профилактики</a:t>
          </a: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b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путем устранения основных </a:t>
          </a:r>
          <a:b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факторов риска (курение, злоупотребление алкоголем и ожирение), а также ВИЧ / СПИД, в целях предупреждения заболеваний и укрепления здоровья</a:t>
          </a:r>
        </a:p>
      </dgm:t>
    </dgm:pt>
    <dgm:pt modelId="{65402C22-54F8-493B-A340-55F0D0063AF2}" type="parTrans" cxnId="{68057098-2384-43B7-9AB7-3E4B1DD811D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0010B23-E131-4653-A590-C2D37747D8CB}" type="sibTrans" cxnId="{68057098-2384-43B7-9AB7-3E4B1DD811D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682E19C-F3BB-4F9A-92FA-80A4ABD507C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Выработка общих подходов и мониторинг их  ценности для </a:t>
          </a: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повышения готовности </a:t>
          </a:r>
          <a:b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  <a:t>к скоординированной деятельности </a:t>
          </a:r>
          <a:br>
            <a:rPr lang="ru-RU" sz="1400" b="1" i="1" dirty="0">
              <a:latin typeface="Cambria Math" panose="02040503050406030204" pitchFamily="18" charset="0"/>
              <a:ea typeface="Cambria Math" panose="02040503050406030204" pitchFamily="18" charset="0"/>
            </a:rPr>
          </a:br>
          <a:r>
            <a:rPr lang="ru-RU" sz="1100" dirty="0">
              <a:latin typeface="Cambria Math" panose="02040503050406030204" pitchFamily="18" charset="0"/>
              <a:ea typeface="Cambria Math" panose="02040503050406030204" pitchFamily="18" charset="0"/>
            </a:rPr>
            <a:t>в чрезвычайных ситуациях в целях защиты граждан от трансграничных угроз здоровью</a:t>
          </a:r>
        </a:p>
      </dgm:t>
    </dgm:pt>
    <dgm:pt modelId="{91E9DFB5-A7CA-42E8-BDEB-FD340F950166}" type="parTrans" cxnId="{B25FB4DA-F2EA-4815-A251-4BB951EDEA4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83D397D-CB6D-4614-A523-498D26D3E7EF}" type="sibTrans" cxnId="{B25FB4DA-F2EA-4815-A251-4BB951EDEA4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7F3A530-336C-4F08-A667-46BC4A7251B2}" type="pres">
      <dgm:prSet presAssocID="{7E01B3EF-D620-432F-A429-392CEF385251}" presName="Name0" presStyleCnt="0">
        <dgm:presLayoutVars>
          <dgm:dir/>
          <dgm:resizeHandles val="exact"/>
        </dgm:presLayoutVars>
      </dgm:prSet>
      <dgm:spPr/>
    </dgm:pt>
    <dgm:pt modelId="{54445B52-DB9A-42FC-85E3-7FCD254875F3}" type="pres">
      <dgm:prSet presAssocID="{7E01B3EF-D620-432F-A429-392CEF385251}" presName="fgShape" presStyleLbl="fgShp" presStyleIdx="0" presStyleCnt="1"/>
      <dgm:spPr/>
    </dgm:pt>
    <dgm:pt modelId="{CB76125D-E95A-44CC-A94F-B4050AB4FC2A}" type="pres">
      <dgm:prSet presAssocID="{7E01B3EF-D620-432F-A429-392CEF385251}" presName="linComp" presStyleCnt="0"/>
      <dgm:spPr/>
    </dgm:pt>
    <dgm:pt modelId="{ED74F56C-2BCA-4925-B4BF-D12212DD44E8}" type="pres">
      <dgm:prSet presAssocID="{3D77DE25-D8E6-42CB-80C6-02C1AF31C2EB}" presName="compNode" presStyleCnt="0"/>
      <dgm:spPr/>
    </dgm:pt>
    <dgm:pt modelId="{9A5FEA53-F92D-4700-9ADF-4A0C4CBB6E59}" type="pres">
      <dgm:prSet presAssocID="{3D77DE25-D8E6-42CB-80C6-02C1AF31C2EB}" presName="bkgdShape" presStyleLbl="node1" presStyleIdx="0" presStyleCnt="4"/>
      <dgm:spPr/>
      <dgm:t>
        <a:bodyPr/>
        <a:lstStyle/>
        <a:p>
          <a:endParaRPr lang="ru-RU"/>
        </a:p>
      </dgm:t>
    </dgm:pt>
    <dgm:pt modelId="{1A716E38-0A7D-4985-9322-506BFFDF64D7}" type="pres">
      <dgm:prSet presAssocID="{3D77DE25-D8E6-42CB-80C6-02C1AF31C2E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E8A7E-7CD4-485E-81C8-42AFF41D6C78}" type="pres">
      <dgm:prSet presAssocID="{3D77DE25-D8E6-42CB-80C6-02C1AF31C2EB}" presName="invisiNode" presStyleLbl="node1" presStyleIdx="0" presStyleCnt="4"/>
      <dgm:spPr/>
    </dgm:pt>
    <dgm:pt modelId="{4CD2C1C8-A0F7-40AF-B65E-0897514AC896}" type="pres">
      <dgm:prSet presAssocID="{3D77DE25-D8E6-42CB-80C6-02C1AF31C2EB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17A7ACC-60E8-4188-B8B6-5E6EC580AF71}" type="pres">
      <dgm:prSet presAssocID="{3CC49641-F92D-4967-8C02-399BC4A4257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82EE050-68F3-46EB-A6BE-D34D3265491D}" type="pres">
      <dgm:prSet presAssocID="{B7E63FB5-DBA2-4AB5-B5CC-7768BE6CDA06}" presName="compNode" presStyleCnt="0"/>
      <dgm:spPr/>
    </dgm:pt>
    <dgm:pt modelId="{FE3861EB-EC43-4FBF-96FD-738D36BF1258}" type="pres">
      <dgm:prSet presAssocID="{B7E63FB5-DBA2-4AB5-B5CC-7768BE6CDA06}" presName="bkgdShape" presStyleLbl="node1" presStyleIdx="1" presStyleCnt="4"/>
      <dgm:spPr/>
      <dgm:t>
        <a:bodyPr/>
        <a:lstStyle/>
        <a:p>
          <a:endParaRPr lang="ru-RU"/>
        </a:p>
      </dgm:t>
    </dgm:pt>
    <dgm:pt modelId="{60FCF5C2-F296-41CC-8A81-000D14CF43D7}" type="pres">
      <dgm:prSet presAssocID="{B7E63FB5-DBA2-4AB5-B5CC-7768BE6CDA06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C1955-8ADB-41B4-BF02-5732917C3BC7}" type="pres">
      <dgm:prSet presAssocID="{B7E63FB5-DBA2-4AB5-B5CC-7768BE6CDA06}" presName="invisiNode" presStyleLbl="node1" presStyleIdx="1" presStyleCnt="4"/>
      <dgm:spPr/>
    </dgm:pt>
    <dgm:pt modelId="{260AC5CE-BC0A-40D9-8A1F-B21C6C0689B0}" type="pres">
      <dgm:prSet presAssocID="{B7E63FB5-DBA2-4AB5-B5CC-7768BE6CDA06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4306644-456B-4308-B23C-C913E0012F50}" type="pres">
      <dgm:prSet presAssocID="{0CBF9E86-09CD-43D1-8C5F-D72FB658C8E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9B8E13C-36FF-4BE4-8DA9-03774365E467}" type="pres">
      <dgm:prSet presAssocID="{22908088-5753-4DB6-8EB4-617460419E93}" presName="compNode" presStyleCnt="0"/>
      <dgm:spPr/>
    </dgm:pt>
    <dgm:pt modelId="{51DC1645-3C19-4CEB-B128-96EB675E4C4D}" type="pres">
      <dgm:prSet presAssocID="{22908088-5753-4DB6-8EB4-617460419E93}" presName="bkgdShape" presStyleLbl="node1" presStyleIdx="2" presStyleCnt="4"/>
      <dgm:spPr/>
      <dgm:t>
        <a:bodyPr/>
        <a:lstStyle/>
        <a:p>
          <a:endParaRPr lang="ru-RU"/>
        </a:p>
      </dgm:t>
    </dgm:pt>
    <dgm:pt modelId="{9B69B319-59F4-4780-B714-64C087DE98A4}" type="pres">
      <dgm:prSet presAssocID="{22908088-5753-4DB6-8EB4-617460419E9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7036A-07B1-4E56-B9E7-9B43C3289E53}" type="pres">
      <dgm:prSet presAssocID="{22908088-5753-4DB6-8EB4-617460419E93}" presName="invisiNode" presStyleLbl="node1" presStyleIdx="2" presStyleCnt="4"/>
      <dgm:spPr/>
    </dgm:pt>
    <dgm:pt modelId="{86D8276B-0BF9-4174-B09F-43A0D78ADC90}" type="pres">
      <dgm:prSet presAssocID="{22908088-5753-4DB6-8EB4-617460419E93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FB5FF7E7-6FA8-4C6B-9C13-5176AF758C6C}" type="pres">
      <dgm:prSet presAssocID="{70010B23-E131-4653-A590-C2D37747D8C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4AA6A99-6B9D-41C8-B54A-BD689DA40F2E}" type="pres">
      <dgm:prSet presAssocID="{4682E19C-F3BB-4F9A-92FA-80A4ABD507C3}" presName="compNode" presStyleCnt="0"/>
      <dgm:spPr/>
    </dgm:pt>
    <dgm:pt modelId="{29065B34-9EF8-44D1-9561-BC1A9BEF9929}" type="pres">
      <dgm:prSet presAssocID="{4682E19C-F3BB-4F9A-92FA-80A4ABD507C3}" presName="bkgdShape" presStyleLbl="node1" presStyleIdx="3" presStyleCnt="4"/>
      <dgm:spPr/>
      <dgm:t>
        <a:bodyPr/>
        <a:lstStyle/>
        <a:p>
          <a:endParaRPr lang="ru-RU"/>
        </a:p>
      </dgm:t>
    </dgm:pt>
    <dgm:pt modelId="{C00243EC-D930-44D0-9B16-C02C10F8957E}" type="pres">
      <dgm:prSet presAssocID="{4682E19C-F3BB-4F9A-92FA-80A4ABD507C3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20492-1591-4870-B247-8CAF86DCE29C}" type="pres">
      <dgm:prSet presAssocID="{4682E19C-F3BB-4F9A-92FA-80A4ABD507C3}" presName="invisiNode" presStyleLbl="node1" presStyleIdx="3" presStyleCnt="4"/>
      <dgm:spPr/>
    </dgm:pt>
    <dgm:pt modelId="{2895E78C-277E-4B20-8230-464B2F6293FB}" type="pres">
      <dgm:prSet presAssocID="{4682E19C-F3BB-4F9A-92FA-80A4ABD507C3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</dgm:ptLst>
  <dgm:cxnLst>
    <dgm:cxn modelId="{B0A8B0AB-F9B9-413A-AD5A-10AC52FE2A3C}" type="presOf" srcId="{3D77DE25-D8E6-42CB-80C6-02C1AF31C2EB}" destId="{9A5FEA53-F92D-4700-9ADF-4A0C4CBB6E59}" srcOrd="0" destOrd="0" presId="urn:microsoft.com/office/officeart/2005/8/layout/hList7"/>
    <dgm:cxn modelId="{BD7EC6B0-850F-4006-AD35-2094F8205441}" type="presOf" srcId="{3D77DE25-D8E6-42CB-80C6-02C1AF31C2EB}" destId="{1A716E38-0A7D-4985-9322-506BFFDF64D7}" srcOrd="1" destOrd="0" presId="urn:microsoft.com/office/officeart/2005/8/layout/hList7"/>
    <dgm:cxn modelId="{21A37E95-F46F-4CFF-AB11-D88C6F1E9D55}" type="presOf" srcId="{3CC49641-F92D-4967-8C02-399BC4A42575}" destId="{117A7ACC-60E8-4188-B8B6-5E6EC580AF71}" srcOrd="0" destOrd="0" presId="urn:microsoft.com/office/officeart/2005/8/layout/hList7"/>
    <dgm:cxn modelId="{C8C5EA0C-6659-46FB-A636-C5A2C4F27B13}" srcId="{7E01B3EF-D620-432F-A429-392CEF385251}" destId="{B7E63FB5-DBA2-4AB5-B5CC-7768BE6CDA06}" srcOrd="1" destOrd="0" parTransId="{FD1AE5CB-63D4-478E-84DB-C9985DFF2682}" sibTransId="{0CBF9E86-09CD-43D1-8C5F-D72FB658C8EB}"/>
    <dgm:cxn modelId="{A218E020-FC1F-4F7F-9E61-2E5FA0AA2904}" type="presOf" srcId="{4682E19C-F3BB-4F9A-92FA-80A4ABD507C3}" destId="{C00243EC-D930-44D0-9B16-C02C10F8957E}" srcOrd="1" destOrd="0" presId="urn:microsoft.com/office/officeart/2005/8/layout/hList7"/>
    <dgm:cxn modelId="{68057098-2384-43B7-9AB7-3E4B1DD811D9}" srcId="{7E01B3EF-D620-432F-A429-392CEF385251}" destId="{22908088-5753-4DB6-8EB4-617460419E93}" srcOrd="2" destOrd="0" parTransId="{65402C22-54F8-493B-A340-55F0D0063AF2}" sibTransId="{70010B23-E131-4653-A590-C2D37747D8CB}"/>
    <dgm:cxn modelId="{97C45C65-73E9-41A4-86D8-9E27512D780E}" type="presOf" srcId="{22908088-5753-4DB6-8EB4-617460419E93}" destId="{9B69B319-59F4-4780-B714-64C087DE98A4}" srcOrd="1" destOrd="0" presId="urn:microsoft.com/office/officeart/2005/8/layout/hList7"/>
    <dgm:cxn modelId="{30535823-42DF-4F8D-8C9E-F96E89DDBE2C}" type="presOf" srcId="{B7E63FB5-DBA2-4AB5-B5CC-7768BE6CDA06}" destId="{FE3861EB-EC43-4FBF-96FD-738D36BF1258}" srcOrd="0" destOrd="0" presId="urn:microsoft.com/office/officeart/2005/8/layout/hList7"/>
    <dgm:cxn modelId="{413062EF-ABC6-4EC5-87C1-C560E06D1118}" type="presOf" srcId="{B7E63FB5-DBA2-4AB5-B5CC-7768BE6CDA06}" destId="{60FCF5C2-F296-41CC-8A81-000D14CF43D7}" srcOrd="1" destOrd="0" presId="urn:microsoft.com/office/officeart/2005/8/layout/hList7"/>
    <dgm:cxn modelId="{150D482F-8FB1-4677-B429-093E6B0D0C8A}" type="presOf" srcId="{70010B23-E131-4653-A590-C2D37747D8CB}" destId="{FB5FF7E7-6FA8-4C6B-9C13-5176AF758C6C}" srcOrd="0" destOrd="0" presId="urn:microsoft.com/office/officeart/2005/8/layout/hList7"/>
    <dgm:cxn modelId="{B25FB4DA-F2EA-4815-A251-4BB951EDEA41}" srcId="{7E01B3EF-D620-432F-A429-392CEF385251}" destId="{4682E19C-F3BB-4F9A-92FA-80A4ABD507C3}" srcOrd="3" destOrd="0" parTransId="{91E9DFB5-A7CA-42E8-BDEB-FD340F950166}" sibTransId="{283D397D-CB6D-4614-A523-498D26D3E7EF}"/>
    <dgm:cxn modelId="{7AC31F8E-D79C-44E8-AE3A-9BBC321D3C3C}" srcId="{7E01B3EF-D620-432F-A429-392CEF385251}" destId="{3D77DE25-D8E6-42CB-80C6-02C1AF31C2EB}" srcOrd="0" destOrd="0" parTransId="{3DB8B90F-5D60-400E-908F-376F313EE578}" sibTransId="{3CC49641-F92D-4967-8C02-399BC4A42575}"/>
    <dgm:cxn modelId="{280A768C-F1FD-48B2-8FEC-603423522F5F}" type="presOf" srcId="{7E01B3EF-D620-432F-A429-392CEF385251}" destId="{97F3A530-336C-4F08-A667-46BC4A7251B2}" srcOrd="0" destOrd="0" presId="urn:microsoft.com/office/officeart/2005/8/layout/hList7"/>
    <dgm:cxn modelId="{3C7B1791-C8ED-4FAD-81F8-F431366483B6}" type="presOf" srcId="{4682E19C-F3BB-4F9A-92FA-80A4ABD507C3}" destId="{29065B34-9EF8-44D1-9561-BC1A9BEF9929}" srcOrd="0" destOrd="0" presId="urn:microsoft.com/office/officeart/2005/8/layout/hList7"/>
    <dgm:cxn modelId="{E0B01605-2004-4FA8-A482-30A16F740FE7}" type="presOf" srcId="{0CBF9E86-09CD-43D1-8C5F-D72FB658C8EB}" destId="{34306644-456B-4308-B23C-C913E0012F50}" srcOrd="0" destOrd="0" presId="urn:microsoft.com/office/officeart/2005/8/layout/hList7"/>
    <dgm:cxn modelId="{206BF58C-96BA-416D-A2E9-C5C20F47C0E0}" type="presOf" srcId="{22908088-5753-4DB6-8EB4-617460419E93}" destId="{51DC1645-3C19-4CEB-B128-96EB675E4C4D}" srcOrd="0" destOrd="0" presId="urn:microsoft.com/office/officeart/2005/8/layout/hList7"/>
    <dgm:cxn modelId="{1C650542-4B36-4F66-823C-8E929FC0EFC4}" type="presParOf" srcId="{97F3A530-336C-4F08-A667-46BC4A7251B2}" destId="{54445B52-DB9A-42FC-85E3-7FCD254875F3}" srcOrd="0" destOrd="0" presId="urn:microsoft.com/office/officeart/2005/8/layout/hList7"/>
    <dgm:cxn modelId="{CE3A419D-6810-4C2C-BB82-9F37B954216D}" type="presParOf" srcId="{97F3A530-336C-4F08-A667-46BC4A7251B2}" destId="{CB76125D-E95A-44CC-A94F-B4050AB4FC2A}" srcOrd="1" destOrd="0" presId="urn:microsoft.com/office/officeart/2005/8/layout/hList7"/>
    <dgm:cxn modelId="{F4D52952-652E-4610-BCC8-4C332614D339}" type="presParOf" srcId="{CB76125D-E95A-44CC-A94F-B4050AB4FC2A}" destId="{ED74F56C-2BCA-4925-B4BF-D12212DD44E8}" srcOrd="0" destOrd="0" presId="urn:microsoft.com/office/officeart/2005/8/layout/hList7"/>
    <dgm:cxn modelId="{DA0917DF-FF89-4DF3-8964-9E03088F7954}" type="presParOf" srcId="{ED74F56C-2BCA-4925-B4BF-D12212DD44E8}" destId="{9A5FEA53-F92D-4700-9ADF-4A0C4CBB6E59}" srcOrd="0" destOrd="0" presId="urn:microsoft.com/office/officeart/2005/8/layout/hList7"/>
    <dgm:cxn modelId="{604CDE22-74F1-4C16-ADE2-30685BA89ECD}" type="presParOf" srcId="{ED74F56C-2BCA-4925-B4BF-D12212DD44E8}" destId="{1A716E38-0A7D-4985-9322-506BFFDF64D7}" srcOrd="1" destOrd="0" presId="urn:microsoft.com/office/officeart/2005/8/layout/hList7"/>
    <dgm:cxn modelId="{32F6D2E3-B970-4DB6-A053-AC1453DB0C64}" type="presParOf" srcId="{ED74F56C-2BCA-4925-B4BF-D12212DD44E8}" destId="{A1FE8A7E-7CD4-485E-81C8-42AFF41D6C78}" srcOrd="2" destOrd="0" presId="urn:microsoft.com/office/officeart/2005/8/layout/hList7"/>
    <dgm:cxn modelId="{911A6CB9-402C-4639-B4D5-6851E316D7EA}" type="presParOf" srcId="{ED74F56C-2BCA-4925-B4BF-D12212DD44E8}" destId="{4CD2C1C8-A0F7-40AF-B65E-0897514AC896}" srcOrd="3" destOrd="0" presId="urn:microsoft.com/office/officeart/2005/8/layout/hList7"/>
    <dgm:cxn modelId="{C6E17103-8574-4573-AB4F-7B7DE84E8127}" type="presParOf" srcId="{CB76125D-E95A-44CC-A94F-B4050AB4FC2A}" destId="{117A7ACC-60E8-4188-B8B6-5E6EC580AF71}" srcOrd="1" destOrd="0" presId="urn:microsoft.com/office/officeart/2005/8/layout/hList7"/>
    <dgm:cxn modelId="{D7288826-8C68-40D2-A358-C226B9CF6EEC}" type="presParOf" srcId="{CB76125D-E95A-44CC-A94F-B4050AB4FC2A}" destId="{E82EE050-68F3-46EB-A6BE-D34D3265491D}" srcOrd="2" destOrd="0" presId="urn:microsoft.com/office/officeart/2005/8/layout/hList7"/>
    <dgm:cxn modelId="{242E1142-C5D7-41F1-B4C5-5400F7F83EBE}" type="presParOf" srcId="{E82EE050-68F3-46EB-A6BE-D34D3265491D}" destId="{FE3861EB-EC43-4FBF-96FD-738D36BF1258}" srcOrd="0" destOrd="0" presId="urn:microsoft.com/office/officeart/2005/8/layout/hList7"/>
    <dgm:cxn modelId="{986DE06B-EFC5-48D5-99D4-6FA9E1DB5C53}" type="presParOf" srcId="{E82EE050-68F3-46EB-A6BE-D34D3265491D}" destId="{60FCF5C2-F296-41CC-8A81-000D14CF43D7}" srcOrd="1" destOrd="0" presId="urn:microsoft.com/office/officeart/2005/8/layout/hList7"/>
    <dgm:cxn modelId="{E092F81D-3800-4033-8F9F-0EC840FE2AA2}" type="presParOf" srcId="{E82EE050-68F3-46EB-A6BE-D34D3265491D}" destId="{185C1955-8ADB-41B4-BF02-5732917C3BC7}" srcOrd="2" destOrd="0" presId="urn:microsoft.com/office/officeart/2005/8/layout/hList7"/>
    <dgm:cxn modelId="{B6F15093-E7BD-48B5-AA8C-94FB227152B5}" type="presParOf" srcId="{E82EE050-68F3-46EB-A6BE-D34D3265491D}" destId="{260AC5CE-BC0A-40D9-8A1F-B21C6C0689B0}" srcOrd="3" destOrd="0" presId="urn:microsoft.com/office/officeart/2005/8/layout/hList7"/>
    <dgm:cxn modelId="{6E0B3E0D-EDAD-4AA5-837A-2DA9D6E22CAF}" type="presParOf" srcId="{CB76125D-E95A-44CC-A94F-B4050AB4FC2A}" destId="{34306644-456B-4308-B23C-C913E0012F50}" srcOrd="3" destOrd="0" presId="urn:microsoft.com/office/officeart/2005/8/layout/hList7"/>
    <dgm:cxn modelId="{4464B920-D63F-4B15-873A-5283C23FCBE1}" type="presParOf" srcId="{CB76125D-E95A-44CC-A94F-B4050AB4FC2A}" destId="{69B8E13C-36FF-4BE4-8DA9-03774365E467}" srcOrd="4" destOrd="0" presId="urn:microsoft.com/office/officeart/2005/8/layout/hList7"/>
    <dgm:cxn modelId="{AD73D753-6A2B-4D90-ADB4-D5A3118EB997}" type="presParOf" srcId="{69B8E13C-36FF-4BE4-8DA9-03774365E467}" destId="{51DC1645-3C19-4CEB-B128-96EB675E4C4D}" srcOrd="0" destOrd="0" presId="urn:microsoft.com/office/officeart/2005/8/layout/hList7"/>
    <dgm:cxn modelId="{D978B345-1BF9-4C2A-AC87-B572D23EF594}" type="presParOf" srcId="{69B8E13C-36FF-4BE4-8DA9-03774365E467}" destId="{9B69B319-59F4-4780-B714-64C087DE98A4}" srcOrd="1" destOrd="0" presId="urn:microsoft.com/office/officeart/2005/8/layout/hList7"/>
    <dgm:cxn modelId="{DAA5786E-A085-4731-AA8D-C800EC6520F7}" type="presParOf" srcId="{69B8E13C-36FF-4BE4-8DA9-03774365E467}" destId="{C727036A-07B1-4E56-B9E7-9B43C3289E53}" srcOrd="2" destOrd="0" presId="urn:microsoft.com/office/officeart/2005/8/layout/hList7"/>
    <dgm:cxn modelId="{DBE75BF9-03A8-4014-8569-4BD4D1EFBA0A}" type="presParOf" srcId="{69B8E13C-36FF-4BE4-8DA9-03774365E467}" destId="{86D8276B-0BF9-4174-B09F-43A0D78ADC90}" srcOrd="3" destOrd="0" presId="urn:microsoft.com/office/officeart/2005/8/layout/hList7"/>
    <dgm:cxn modelId="{DC54D09E-F868-4A86-86AB-4875067FB795}" type="presParOf" srcId="{CB76125D-E95A-44CC-A94F-B4050AB4FC2A}" destId="{FB5FF7E7-6FA8-4C6B-9C13-5176AF758C6C}" srcOrd="5" destOrd="0" presId="urn:microsoft.com/office/officeart/2005/8/layout/hList7"/>
    <dgm:cxn modelId="{FA2B37AC-4EFD-443C-B705-95FBD0318515}" type="presParOf" srcId="{CB76125D-E95A-44CC-A94F-B4050AB4FC2A}" destId="{74AA6A99-6B9D-41C8-B54A-BD689DA40F2E}" srcOrd="6" destOrd="0" presId="urn:microsoft.com/office/officeart/2005/8/layout/hList7"/>
    <dgm:cxn modelId="{62075B22-FC4A-4A28-A1F0-81F780906864}" type="presParOf" srcId="{74AA6A99-6B9D-41C8-B54A-BD689DA40F2E}" destId="{29065B34-9EF8-44D1-9561-BC1A9BEF9929}" srcOrd="0" destOrd="0" presId="urn:microsoft.com/office/officeart/2005/8/layout/hList7"/>
    <dgm:cxn modelId="{8B6F8659-62BF-4550-BE91-7DFE3622EE89}" type="presParOf" srcId="{74AA6A99-6B9D-41C8-B54A-BD689DA40F2E}" destId="{C00243EC-D930-44D0-9B16-C02C10F8957E}" srcOrd="1" destOrd="0" presId="urn:microsoft.com/office/officeart/2005/8/layout/hList7"/>
    <dgm:cxn modelId="{BBA4A50B-5BC0-4EA3-A420-F7586EC6DCC4}" type="presParOf" srcId="{74AA6A99-6B9D-41C8-B54A-BD689DA40F2E}" destId="{FB220492-1591-4870-B247-8CAF86DCE29C}" srcOrd="2" destOrd="0" presId="urn:microsoft.com/office/officeart/2005/8/layout/hList7"/>
    <dgm:cxn modelId="{E207CE3E-5A7E-4E88-95B2-F73B4E1B3A12}" type="presParOf" srcId="{74AA6A99-6B9D-41C8-B54A-BD689DA40F2E}" destId="{2895E78C-277E-4B20-8230-464B2F6293F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6A858F-1BB0-4D57-96D4-AC3E48162D3A}" type="doc">
      <dgm:prSet loTypeId="urn:microsoft.com/office/officeart/2005/8/layout/hList2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D1480F7-5F26-4AF6-91E7-4EA512B46DEF}">
      <dgm:prSet phldrT="[Текст]" custT="1"/>
      <dgm:spPr/>
      <dgm:t>
        <a:bodyPr/>
        <a:lstStyle/>
        <a:p>
          <a:pPr algn="ctr"/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Потери из-за поведения пациентов             </a:t>
          </a:r>
          <a:r>
            <a:rPr lang="en-US" sz="1800" dirty="0">
              <a:latin typeface="Cambria Math" panose="02040503050406030204" pitchFamily="18" charset="0"/>
              <a:ea typeface="Cambria Math" panose="02040503050406030204" pitchFamily="18" charset="0"/>
            </a:rPr>
            <a:t>      </a:t>
          </a:r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  </a:t>
          </a:r>
          <a:r>
            <a:rPr lang="ru-RU" sz="1600" dirty="0">
              <a:latin typeface="Cambria Math" panose="02040503050406030204" pitchFamily="18" charset="0"/>
              <a:ea typeface="Cambria Math" panose="02040503050406030204" pitchFamily="18" charset="0"/>
            </a:rPr>
            <a:t>$303-$493 млрд.</a:t>
          </a:r>
        </a:p>
      </dgm:t>
    </dgm:pt>
    <dgm:pt modelId="{455F74C6-644B-4440-A0E7-DE1202103060}" type="parTrans" cxnId="{77FFF0CF-AB6A-4379-B096-6818BE3387D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279BC21-6086-4EE1-85AC-788331920DC9}" type="sibTrans" cxnId="{77FFF0CF-AB6A-4379-B096-6818BE3387D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E4910D0-DC9F-455D-8110-A9340ECDE6CC}">
      <dgm:prSet phldrT="[Текст]" custT="1"/>
      <dgm:spPr>
        <a:solidFill>
          <a:srgbClr val="339966">
            <a:alpha val="80000"/>
          </a:srgbClr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Ожирение/ превышение веса             $200 млрд.</a:t>
          </a:r>
        </a:p>
      </dgm:t>
    </dgm:pt>
    <dgm:pt modelId="{A479EC40-AB9A-46D3-9B52-A8BECA76DA4A}" type="parTrans" cxnId="{3431B420-0A35-4701-9329-52D6D6E3436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6D704EF-C7AF-49B2-87D1-31A30D225F7F}" type="sibTrans" cxnId="{3431B420-0A35-4701-9329-52D6D6E3436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E91F81B-4EB6-4E9D-86EB-6C9D81A97AF7}">
      <dgm:prSet phldrT="[Текст]" custT="1"/>
      <dgm:spPr/>
      <dgm:t>
        <a:bodyPr/>
        <a:lstStyle/>
        <a:p>
          <a:pPr algn="ctr"/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Клинические потери </a:t>
          </a:r>
          <a:r>
            <a:rPr lang="en-US" sz="18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  $312 млрд.</a:t>
          </a:r>
        </a:p>
      </dgm:t>
    </dgm:pt>
    <dgm:pt modelId="{CF1BC292-CC99-43C8-A8D7-ED7257C987DE}" type="parTrans" cxnId="{738D8089-2171-4365-AD3E-CB5966BA4EC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4525AFE-48F7-43C7-BBBA-4CC5AE4F64EF}" type="sibTrans" cxnId="{738D8089-2171-4365-AD3E-CB5966BA4EC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BFC0236-B6F0-4844-AEB5-44F032F7204C}">
      <dgm:prSet phldrT="[Текст]" custT="1"/>
      <dgm:spPr/>
      <dgm:t>
        <a:bodyPr/>
        <a:lstStyle/>
        <a:p>
          <a:pPr algn="ctr"/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Операционные потери </a:t>
          </a:r>
          <a:r>
            <a:rPr lang="en-US" sz="1800" dirty="0">
              <a:latin typeface="Cambria Math" panose="02040503050406030204" pitchFamily="18" charset="0"/>
              <a:ea typeface="Cambria Math" panose="02040503050406030204" pitchFamily="18" charset="0"/>
            </a:rPr>
            <a:t>   </a:t>
          </a:r>
          <a:r>
            <a:rPr lang="ru-RU" sz="1800" dirty="0">
              <a:latin typeface="Cambria Math" panose="02040503050406030204" pitchFamily="18" charset="0"/>
              <a:ea typeface="Cambria Math" panose="02040503050406030204" pitchFamily="18" charset="0"/>
            </a:rPr>
            <a:t>$126-$315 млрд.</a:t>
          </a:r>
        </a:p>
      </dgm:t>
    </dgm:pt>
    <dgm:pt modelId="{CF1F7475-32C9-458B-8AB8-38FC707A719C}" type="parTrans" cxnId="{E2D7D978-C4B9-4CFB-BFB7-6B18B12860F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CAEF15D-92F9-4BD1-90CE-3EBF21C0C2FC}" type="sibTrans" cxnId="{E2D7D978-C4B9-4CFB-BFB7-6B18B12860F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D818412-B93F-4780-83C0-6066DF4857F3}">
      <dgm:prSet phldrT="[Текст]" custT="1"/>
      <dgm:spPr/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Чрезмерное количество отчетных форм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$21-$210 млрд.</a:t>
          </a:r>
        </a:p>
      </dgm:t>
    </dgm:pt>
    <dgm:pt modelId="{BCBAE7F8-341A-4D88-A0C6-63B7040DC6FD}" type="parTrans" cxnId="{4424DC65-777E-4A2A-A792-A28F9A51B60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D828791-1931-4A2B-A118-3EBFA05D909A}" type="sibTrans" cxnId="{4424DC65-777E-4A2A-A792-A28F9A51B60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F45A316-3397-4670-A06D-FC3727228A55}">
      <dgm:prSet custT="1"/>
      <dgm:spPr>
        <a:solidFill>
          <a:srgbClr val="339966">
            <a:alpha val="80000"/>
          </a:srgbClr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Курение         $0,567-$191 млрд.</a:t>
          </a:r>
        </a:p>
      </dgm:t>
    </dgm:pt>
    <dgm:pt modelId="{DBF51883-AC4F-4BE3-9B16-D2767240C48D}" type="parTrans" cxnId="{C41454E7-E746-4B86-AD76-9D5C4C2EBCE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5042CD3-5543-4BC7-9603-AE72022FBF5D}" type="sibTrans" cxnId="{C41454E7-E746-4B86-AD76-9D5C4C2EBCE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DBBEDC8-7544-4786-A8D3-0F264A1BBA5D}">
      <dgm:prSet custT="1"/>
      <dgm:spPr>
        <a:solidFill>
          <a:srgbClr val="339966">
            <a:alpha val="80000"/>
          </a:srgbClr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Несоблюдение назначений       $100 млрд.</a:t>
          </a:r>
        </a:p>
      </dgm:t>
    </dgm:pt>
    <dgm:pt modelId="{99795843-5F7D-4450-A806-873BC86F9BD4}" type="parTrans" cxnId="{851180F1-4191-4253-9A6D-0C5CED0B86FE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726CD0B-15F5-4E7F-AEE7-3FE56224837C}" type="sibTrans" cxnId="{851180F1-4191-4253-9A6D-0C5CED0B86FE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D2D2FC6-F310-4530-BA35-DEC814EE7D6D}">
      <dgm:prSet custT="1"/>
      <dgm:spPr>
        <a:solidFill>
          <a:srgbClr val="339966">
            <a:alpha val="80000"/>
          </a:srgbClr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Алкогольная зависимость         $2 млрд.</a:t>
          </a:r>
        </a:p>
      </dgm:t>
    </dgm:pt>
    <dgm:pt modelId="{6ADBC2D4-8E96-4042-AC2F-95C553EEC134}" type="parTrans" cxnId="{0D8F8946-22EA-4FAB-9119-4212C36515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4CD41EE-C4DD-4899-ADC8-A6C0C8B86D58}" type="sibTrans" cxnId="{0D8F8946-22EA-4FAB-9119-4212C36515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EA88F72-B9AC-4FEF-8BEF-4E1D3D6FF15C}">
      <dgm:prSet phldrT="[Текст]" custT="1"/>
      <dgm:spPr>
        <a:solidFill>
          <a:srgbClr val="336699"/>
        </a:solidFill>
      </dgm:spPr>
      <dgm:t>
        <a:bodyPr/>
        <a:lstStyle/>
        <a:p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“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Перестраховочная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”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 медицина          $210 млрд.</a:t>
          </a:r>
        </a:p>
      </dgm:t>
    </dgm:pt>
    <dgm:pt modelId="{448FD76B-6EBA-4F26-8C7E-3590D99E70F4}" type="parTrans" cxnId="{7A0E1595-5B25-4776-A007-6E6E0F694E3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E440883-9DFE-41AF-B14E-C74703809CA8}" type="sibTrans" cxnId="{7A0E1595-5B25-4776-A007-6E6E0F694E3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69544CE-F4D6-4A1C-BEBD-C5CFC0FD1B48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Предотвратимая повторная госпитализация                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 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   $25 млрд.</a:t>
          </a:r>
        </a:p>
      </dgm:t>
    </dgm:pt>
    <dgm:pt modelId="{D611FC00-43A0-4A65-BD4E-16065E96D7F6}" type="parTrans" cxnId="{75821C48-AB89-45B9-8436-D216EAEE232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3F9D3D0-A967-42E6-B64A-46093E9733D4}" type="sibTrans" cxnId="{75821C48-AB89-45B9-8436-D216EAEE2329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28774D9-B04B-4764-8C96-DDC3BB7DE327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Плохое ведение диабета     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$22 млрд.</a:t>
          </a:r>
        </a:p>
      </dgm:t>
    </dgm:pt>
    <dgm:pt modelId="{4FF36F43-9271-4B7A-AA1E-1FC804292903}" type="parTrans" cxnId="{CE23CBBA-7CF3-4F4A-98BA-9296903E734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E679487-A31B-4EDF-83A8-36A4BA8784A7}" type="sibTrans" cxnId="{CE23CBBA-7CF3-4F4A-98BA-9296903E734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107A57F-337A-47D0-B837-CD1822AC69D7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Медицинские ошибки                               $17 млрд.</a:t>
          </a:r>
        </a:p>
      </dgm:t>
    </dgm:pt>
    <dgm:pt modelId="{040CA857-096F-4B77-8AE5-44AC705957BE}" type="parTrans" cxnId="{6FB856BB-DBD7-4271-A03B-9D3DFBD2E12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1EC4B3D-F248-40A6-B68B-1335E5DBC5B1}" type="sibTrans" cxnId="{6FB856BB-DBD7-4271-A03B-9D3DFBD2E12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8035ED6-EC5A-47F6-B2CB-9C7CA4B98C8D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Необоснованные вызовы скорой помощи                             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      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$14 млрд.</a:t>
          </a:r>
        </a:p>
      </dgm:t>
    </dgm:pt>
    <dgm:pt modelId="{DEBEB116-77E2-4763-A25F-1DB3BD2E0099}" type="parTrans" cxnId="{6F110739-C814-4CD0-9AB4-78E648C6AFE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0F217FE-390E-47F5-8A3E-40A0E89A7226}" type="sibTrans" cxnId="{6F110739-C814-4CD0-9AB4-78E648C6AFE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40F59D0-306E-4BF9-AC76-54556491D6C4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Частые изменения курса лечения       $10 млрд.</a:t>
          </a:r>
        </a:p>
      </dgm:t>
    </dgm:pt>
    <dgm:pt modelId="{743C7489-FBE8-4954-A8F3-A19A8126D521}" type="parTrans" cxnId="{67DB2B49-7AEE-4972-BC66-E64FFCBCD77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18DBA84-78B1-4E75-9076-0902E7E6E0C4}" type="sibTrans" cxnId="{67DB2B49-7AEE-4972-BC66-E64FFCBCD77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E3A7530-15F0-448B-9BDC-98A07B1198DD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Госпитальная инфекция    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$3 млрд.</a:t>
          </a:r>
        </a:p>
      </dgm:t>
    </dgm:pt>
    <dgm:pt modelId="{57BBAA8D-6684-4EDB-99D3-CE11C2E379F3}" type="parTrans" cxnId="{28755729-D9D5-4A83-BE2B-18E5E9D8225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90D830D-168B-4F08-988B-37BA5E447527}" type="sibTrans" cxnId="{28755729-D9D5-4A83-BE2B-18E5E9D8225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556B596-7ECD-4A35-AF42-2B9FE1E592A3}">
      <dgm:prSet custT="1"/>
      <dgm:spPr>
        <a:solidFill>
          <a:srgbClr val="336699"/>
        </a:solidFill>
      </dgm:spPr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Чрезмерное выписывание антибиотиков                         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$1 млрд.</a:t>
          </a:r>
        </a:p>
      </dgm:t>
    </dgm:pt>
    <dgm:pt modelId="{594ED6AD-959D-4BD3-8F30-FA0B69A9DF9B}" type="parTrans" cxnId="{37184AF0-5ECF-4FE7-A39B-3C496C848E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6C6BDB4-F2A8-45DC-BB82-A62E1F3B6FC5}" type="sibTrans" cxnId="{37184AF0-5ECF-4FE7-A39B-3C496C848E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E83DB83-9C08-4CD0-99E8-D5700B95769E}">
      <dgm:prSet custT="1"/>
      <dgm:spPr/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Неэффективное использование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IT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  $81-$88 млрд.</a:t>
          </a:r>
        </a:p>
      </dgm:t>
    </dgm:pt>
    <dgm:pt modelId="{D7ED77BB-48AE-4333-A55B-8F4EEF213F89}" type="parTrans" cxnId="{918CC23C-3680-45CE-B43C-52D7E5E9B47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21578A0-CD10-45ED-94B6-FC3310F96B6A}" type="sibTrans" cxnId="{918CC23C-3680-45CE-B43C-52D7E5E9B47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708DF28-BE14-4994-B780-9B87303928E4}">
      <dgm:prSet custT="1"/>
      <dgm:spPr/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Текучка кадров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$21 млрд.</a:t>
          </a:r>
        </a:p>
      </dgm:t>
    </dgm:pt>
    <dgm:pt modelId="{89DE39CE-5B05-47B0-8AF2-4D86B59A0D56}" type="parTrans" cxnId="{C8020B57-CBFC-4CE8-9926-A276B11935C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D8EF0C7-64D8-462B-98A5-A18A04CE20FC}" type="sibTrans" cxnId="{C8020B57-CBFC-4CE8-9926-A276B11935C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746A774-8AE8-4089-88DC-BE508887E951}">
      <dgm:prSet custT="1"/>
      <dgm:spPr/>
      <dgm:t>
        <a:bodyPr/>
        <a:lstStyle/>
        <a:p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Выписка рецептов на бумажных носителях                </a:t>
          </a:r>
          <a:r>
            <a:rPr lang="en-US" sz="1400" dirty="0">
              <a:latin typeface="Cambria Math" panose="02040503050406030204" pitchFamily="18" charset="0"/>
              <a:ea typeface="Cambria Math" panose="02040503050406030204" pitchFamily="18" charset="0"/>
            </a:rPr>
            <a:t>   </a:t>
          </a:r>
          <a:r>
            <a:rPr lang="ru-RU" sz="1400" dirty="0">
              <a:latin typeface="Cambria Math" panose="02040503050406030204" pitchFamily="18" charset="0"/>
              <a:ea typeface="Cambria Math" panose="02040503050406030204" pitchFamily="18" charset="0"/>
            </a:rPr>
            <a:t>$4 млрд.</a:t>
          </a:r>
        </a:p>
      </dgm:t>
    </dgm:pt>
    <dgm:pt modelId="{9610ECF5-9659-4AC5-9A7C-788B71143B68}" type="parTrans" cxnId="{FA7C3362-8A6D-4417-BF2D-842ABD7E3C2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3BFAF7D-2DAF-45DB-9B8B-CF9B27C2034F}" type="sibTrans" cxnId="{FA7C3362-8A6D-4417-BF2D-842ABD7E3C2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B0A36AA-F916-4811-B98A-A47B58D217BB}">
      <dgm:prSet phldrT="[Текст]"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652C2B5-6A02-4206-A89A-263D75DA12F6}" type="parTrans" cxnId="{F6279EED-6DF6-40B4-8B35-E50D8E421163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A997FB-5162-4D14-BC84-ED636D2E34EA}" type="sibTrans" cxnId="{F6279EED-6DF6-40B4-8B35-E50D8E421163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A61FDEA-38F1-478B-AAD2-8AAF9291D392}">
      <dgm:prSet phldrT="[Текст]"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24E5B57-C62E-427C-912F-1615A6FDDEAD}" type="parTrans" cxnId="{2403AAE4-66D5-40AC-B7C6-685FF6BF69C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6D58638-7271-40AE-BC44-4FA338689226}" type="sibTrans" cxnId="{2403AAE4-66D5-40AC-B7C6-685FF6BF69C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FF6B864-93E7-4B9A-80C9-B30BE4602470}">
      <dgm:prSet phldrT="[Текст]"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BDC7E65-BD6C-4490-ADC8-9576D08C842E}" type="parTrans" cxnId="{EBFCF8D5-377E-41DB-B2E9-B809A3320C5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0D86AC5-06AF-481B-B483-E45DCBB9FD5B}" type="sibTrans" cxnId="{EBFCF8D5-377E-41DB-B2E9-B809A3320C51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0E3DB6F-9AF9-438E-A829-FF1F7B070264}">
      <dgm:prSet phldrT="[Текст]"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A8DF356-0AD0-4EED-A664-735ACDC04A01}" type="parTrans" cxnId="{A13E11AC-28EF-4D76-BF3C-1D766950E32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40DD230-AF5C-4C77-A244-709DF51401A1}" type="sibTrans" cxnId="{A13E11AC-28EF-4D76-BF3C-1D766950E32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E69669D-F41E-486D-A293-33B855178D89}">
      <dgm:prSet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FC4C529-3D9F-4FE6-817F-52933941DD92}" type="parTrans" cxnId="{4128DD81-7B23-475F-A6D9-F9E192C98EC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0A5DC39-1EB3-44AB-B9A4-1CFE67EDC88C}" type="sibTrans" cxnId="{4128DD81-7B23-475F-A6D9-F9E192C98EC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E86F66C-87B8-4279-A302-2D4C6EFC605D}">
      <dgm:prSet custT="1"/>
      <dgm:spPr>
        <a:solidFill>
          <a:srgbClr val="339966">
            <a:alpha val="80000"/>
          </a:srgbClr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BCA26B8-FB60-4C3A-9984-D2AC10F42737}" type="parTrans" cxnId="{2DF5D929-C220-4491-A6D0-6AA8D26B1F5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DEDBEEC-F5A9-4DC3-8FA4-85FAB02ADE75}" type="sibTrans" cxnId="{2DF5D929-C220-4491-A6D0-6AA8D26B1F5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5451A24-3668-42EF-91F6-61055F4C83DF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10FAD89-3367-4093-B8F4-2CC57CD01F3C}" type="parTrans" cxnId="{E9DCCD90-962D-47ED-B1B0-E2D1D45C608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0CFC9DC-D553-4F8B-8842-2DFAE067B611}" type="sibTrans" cxnId="{E9DCCD90-962D-47ED-B1B0-E2D1D45C608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800D00D-F791-4178-B605-0C5962795EC4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62DDB8C-AD51-47B1-9A35-C3079903233C}" type="parTrans" cxnId="{E6AD5128-1C6F-4AE2-A136-C33DD38AD47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327FC72-5522-4F2D-93C2-667101CD460E}" type="sibTrans" cxnId="{E6AD5128-1C6F-4AE2-A136-C33DD38AD47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44E708A-3991-46B8-AEFD-24B4C3060353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34F3A76-EE49-4114-A46A-B6D339454DD6}" type="parTrans" cxnId="{DD104B67-D59C-4F56-882F-187C671397F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388DC3-2F5B-483B-8178-06AC5A1C81A8}" type="sibTrans" cxnId="{DD104B67-D59C-4F56-882F-187C671397F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EC423B0-57D6-41DB-980C-937AC231A22A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2EA6EE9-B1A3-4FD1-A1FF-F08626928115}" type="parTrans" cxnId="{A5BEC553-2DDF-4DDA-A196-4CBA9D83FB3D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9B595A7-F49A-46DF-BA3C-CC2C400C4618}" type="sibTrans" cxnId="{A5BEC553-2DDF-4DDA-A196-4CBA9D83FB3D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FDF48E8-1C4E-4457-A3FF-885182652E9E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FA06B31-ACCA-426E-B929-F287E3EBF24E}" type="parTrans" cxnId="{7D808883-71DE-428B-9684-EED06F3331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9A3A13B-7F2A-4A00-80B8-B4F6CF50E537}" type="sibTrans" cxnId="{7D808883-71DE-428B-9684-EED06F3331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3115A66-8A92-4890-A34A-16376486EDD7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63F2211-64EF-42EB-AA1D-9B7A8357DA9E}" type="parTrans" cxnId="{22F19D51-B106-4FAA-AA7F-62A128C2B58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9929113-EFA7-4CA4-B2D3-EAED59ED2BA1}" type="sibTrans" cxnId="{22F19D51-B106-4FAA-AA7F-62A128C2B58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E6D9ABE-2AC0-47A7-82F8-08923AB3FFF2}">
      <dgm:prSet custT="1"/>
      <dgm:spPr>
        <a:solidFill>
          <a:srgbClr val="336699"/>
        </a:solidFill>
      </dgm:spPr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44E3C68-EC1D-4DB9-AAB6-8B3B7141C95C}" type="parTrans" cxnId="{B92B67C1-B877-4438-84BF-869C37F2B2B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E629B81-6560-4142-B34C-4F5E31EC116D}" type="sibTrans" cxnId="{B92B67C1-B877-4438-84BF-869C37F2B2B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D3C2C95-118B-416D-AA46-78BD92BFCAD1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5A93F5F-B20C-4CC0-B353-C234E585FAD8}" type="parTrans" cxnId="{AC47EE1C-0616-42C9-B9C6-8D8FBA1B19C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EC469C7-D586-43A0-99E5-AEE1D43E3C1A}" type="sibTrans" cxnId="{AC47EE1C-0616-42C9-B9C6-8D8FBA1B19C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74EAAEF-3BF5-4CCD-AB7A-CD761E44834A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BCB05F6-53FF-498D-9FBC-8F87F716C50D}" type="parTrans" cxnId="{63C6101B-74FD-4ECE-A645-9908571448D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9350494-89F2-40EC-A978-A5CE16B392E0}" type="sibTrans" cxnId="{63C6101B-74FD-4ECE-A645-9908571448D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C85DEA5-ADD3-4CDF-A0E4-86A8DFF0E930}">
      <dgm:prSet phldrT="[Текст]"/>
      <dgm:spPr/>
      <dgm:t>
        <a:bodyPr/>
        <a:lstStyle/>
        <a:p>
          <a:endParaRPr lang="ru-RU" sz="15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5151E55-E5CD-457F-A6C4-1784E655AD04}" type="parTrans" cxnId="{23534CD9-4483-4FDF-A4F3-17A51E49F97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7D60A5B-9ECF-47C0-8B72-B596141167B7}" type="sibTrans" cxnId="{23534CD9-4483-4FDF-A4F3-17A51E49F97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0807C61-DC25-42F7-BF13-7B1EAA2294E8}">
      <dgm:prSet phldrT="[Текст]"/>
      <dgm:spPr/>
      <dgm:t>
        <a:bodyPr/>
        <a:lstStyle/>
        <a:p>
          <a:endParaRPr lang="ru-RU" sz="15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60E4144-2CD8-46E6-9454-BDD324AA0875}" type="parTrans" cxnId="{F527F9C1-E374-4EDD-9D25-1D1E4995BB0D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0F91CDC-438D-4AF9-B5D0-94B8EBE932FA}" type="sibTrans" cxnId="{F527F9C1-E374-4EDD-9D25-1D1E4995BB0D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4BF37A8-CFD9-4D0D-A1A8-3DD26E941831}">
      <dgm:prSet phldrT="[Текст]"/>
      <dgm:spPr/>
      <dgm:t>
        <a:bodyPr/>
        <a:lstStyle/>
        <a:p>
          <a:endParaRPr lang="ru-RU" sz="15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B92BD0C-626E-4A1A-A6A9-CFD97E260008}" type="parTrans" cxnId="{E235F62D-DCBD-490E-93D9-B98CDB2DC13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89E5D3E-09DF-4D1A-8A4A-604BC25BC0E4}" type="sibTrans" cxnId="{E235F62D-DCBD-490E-93D9-B98CDB2DC13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04F1F2B-47D2-479A-8C6D-1FEC56828008}">
      <dgm:prSet phldrT="[Текст]" custT="1"/>
      <dgm:spPr/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7D106C4-F3CD-4258-B6CE-A3D45CC39F36}" type="parTrans" cxnId="{FD505940-A0C1-4421-B981-6596A7A8046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1514CCC-038D-49AF-A2F5-F24849423FAC}" type="sibTrans" cxnId="{FD505940-A0C1-4421-B981-6596A7A8046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65415DB-A40E-4FF3-B94D-137F79AE897C}">
      <dgm:prSet custT="1"/>
      <dgm:spPr/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7EFCBB0-5954-4885-B51F-B951CB51B72F}" type="parTrans" cxnId="{63A3122E-234E-4E51-9DDA-232C41596E9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80F9A40-4FBA-4185-ABB3-DBB3D6D9FACA}" type="sibTrans" cxnId="{63A3122E-234E-4E51-9DDA-232C41596E9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04F435D-D0F7-46D3-83A8-7A576B2EC16E}">
      <dgm:prSet custT="1"/>
      <dgm:spPr/>
      <dgm:t>
        <a:bodyPr/>
        <a:lstStyle/>
        <a:p>
          <a:endParaRPr lang="ru-RU" sz="8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179CE90-E32B-442C-9BAD-5E07C0F16BB0}" type="parTrans" cxnId="{3D01C30E-9062-4061-9CC8-3038690B25B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016BFAF-5026-498C-A3B3-FCB3A9FAEAD0}" type="sibTrans" cxnId="{3D01C30E-9062-4061-9CC8-3038690B25B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F6A911D-B38F-4E34-828E-C87CBE9B2A4D}" type="pres">
      <dgm:prSet presAssocID="{3D6A858F-1BB0-4D57-96D4-AC3E48162D3A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0677BA-82E8-4434-BB59-EF0E83AA5D53}" type="pres">
      <dgm:prSet presAssocID="{9D1480F7-5F26-4AF6-91E7-4EA512B46DEF}" presName="compositeNode" presStyleCnt="0">
        <dgm:presLayoutVars>
          <dgm:bulletEnabled val="1"/>
        </dgm:presLayoutVars>
      </dgm:prSet>
      <dgm:spPr/>
    </dgm:pt>
    <dgm:pt modelId="{B0AE1F6A-CE09-4258-93CF-9CB2355507BC}" type="pres">
      <dgm:prSet presAssocID="{9D1480F7-5F26-4AF6-91E7-4EA512B46DEF}" presName="image" presStyleLbl="fgImgPlace1" presStyleIdx="0" presStyleCnt="3" custLinFactNeighborX="4899" custLinFactNeighborY="-183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E7C03A21-C999-485B-97B5-958A68AC1C15}" type="pres">
      <dgm:prSet presAssocID="{9D1480F7-5F26-4AF6-91E7-4EA512B46DEF}" presName="childNode" presStyleLbl="node1" presStyleIdx="0" presStyleCnt="3" custScaleX="115407" custScaleY="125038" custLinFactNeighborX="9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A1659-05CE-4F95-BC17-48216258D2A4}" type="pres">
      <dgm:prSet presAssocID="{9D1480F7-5F26-4AF6-91E7-4EA512B46DEF}" presName="parentNode" presStyleLbl="revTx" presStyleIdx="0" presStyleCnt="3" custLinFactNeighborX="-57702" custLinFactNeighborY="-2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31BA8-722F-4A78-AF40-FDDE73D7A1E6}" type="pres">
      <dgm:prSet presAssocID="{6279BC21-6086-4EE1-85AC-788331920DC9}" presName="sibTrans" presStyleCnt="0"/>
      <dgm:spPr/>
    </dgm:pt>
    <dgm:pt modelId="{15C49D0D-38D3-4B07-BBA6-6C8584042957}" type="pres">
      <dgm:prSet presAssocID="{4E91F81B-4EB6-4E9D-86EB-6C9D81A97AF7}" presName="compositeNode" presStyleCnt="0">
        <dgm:presLayoutVars>
          <dgm:bulletEnabled val="1"/>
        </dgm:presLayoutVars>
      </dgm:prSet>
      <dgm:spPr/>
    </dgm:pt>
    <dgm:pt modelId="{E053E2E3-49D5-4028-929B-83BD79C48A9E}" type="pres">
      <dgm:prSet presAssocID="{4E91F81B-4EB6-4E9D-86EB-6C9D81A97AF7}" presName="image" presStyleLbl="fgImgPlace1" presStyleIdx="1" presStyleCnt="3" custLinFactNeighborX="-94129" custLinFactNeighborY="-1456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700C51AC-75FE-4517-B802-984A8D7ECADA}" type="pres">
      <dgm:prSet presAssocID="{4E91F81B-4EB6-4E9D-86EB-6C9D81A97AF7}" presName="childNode" presStyleLbl="node1" presStyleIdx="1" presStyleCnt="3" custScaleX="213936" custScaleY="125038" custLinFactNeighborX="13806" custLinFactNeighborY="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14CF6-D55E-48D5-A6C6-6E3614BE59F4}" type="pres">
      <dgm:prSet presAssocID="{4E91F81B-4EB6-4E9D-86EB-6C9D81A97AF7}" presName="parentNode" presStyleLbl="revTx" presStyleIdx="1" presStyleCnt="3" custLinFactX="-84749" custLinFactNeighborX="-100000" custLinFactNeighborY="-7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E8289-51C6-4620-9354-E0BCFAEC3F8F}" type="pres">
      <dgm:prSet presAssocID="{F4525AFE-48F7-43C7-BBBA-4CC5AE4F64EF}" presName="sibTrans" presStyleCnt="0"/>
      <dgm:spPr/>
    </dgm:pt>
    <dgm:pt modelId="{63AC72BC-2F83-4BF8-9188-411EB67C2A57}" type="pres">
      <dgm:prSet presAssocID="{5BFC0236-B6F0-4844-AEB5-44F032F7204C}" presName="compositeNode" presStyleCnt="0">
        <dgm:presLayoutVars>
          <dgm:bulletEnabled val="1"/>
        </dgm:presLayoutVars>
      </dgm:prSet>
      <dgm:spPr/>
    </dgm:pt>
    <dgm:pt modelId="{0851C98F-03B3-44C0-BF7D-41AB84E71031}" type="pres">
      <dgm:prSet presAssocID="{5BFC0236-B6F0-4844-AEB5-44F032F7204C}" presName="image" presStyleLbl="fgImgPlace1" presStyleIdx="2" presStyleCnt="3" custLinFactNeighborX="-12103" custLinFactNeighborY="-157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  <dgm:pt modelId="{8EEA896D-B586-4790-976A-2467D9A68772}" type="pres">
      <dgm:prSet presAssocID="{5BFC0236-B6F0-4844-AEB5-44F032F7204C}" presName="childNode" presStyleLbl="node1" presStyleIdx="2" presStyleCnt="3" custScaleX="123358" custScaleY="124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3A4F1-BCE2-4D4D-BE46-2FD58EEED2D2}" type="pres">
      <dgm:prSet presAssocID="{5BFC0236-B6F0-4844-AEB5-44F032F7204C}" presName="parentNode" presStyleLbl="revTx" presStyleIdx="2" presStyleCnt="3" custLinFactNeighborX="-41556" custLinFactNeighborY="2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FCF8D5-377E-41DB-B2E9-B809A3320C51}" srcId="{9D1480F7-5F26-4AF6-91E7-4EA512B46DEF}" destId="{CFF6B864-93E7-4B9A-80C9-B30BE4602470}" srcOrd="2" destOrd="0" parTransId="{6BDC7E65-BD6C-4490-ADC8-9576D08C842E}" sibTransId="{20D86AC5-06AF-481B-B483-E45DCBB9FD5B}"/>
    <dgm:cxn modelId="{23534CD9-4483-4FDF-A4F3-17A51E49F977}" srcId="{5BFC0236-B6F0-4844-AEB5-44F032F7204C}" destId="{1C85DEA5-ADD3-4CDF-A0E4-86A8DFF0E930}" srcOrd="0" destOrd="0" parTransId="{F5151E55-E5CD-457F-A6C4-1784E655AD04}" sibTransId="{C7D60A5B-9ECF-47C0-8B72-B596141167B7}"/>
    <dgm:cxn modelId="{F6279EED-6DF6-40B4-8B35-E50D8E421163}" srcId="{9D1480F7-5F26-4AF6-91E7-4EA512B46DEF}" destId="{FB0A36AA-F916-4811-B98A-A47B58D217BB}" srcOrd="0" destOrd="0" parTransId="{5652C2B5-6A02-4206-A89A-263D75DA12F6}" sibTransId="{66A997FB-5162-4D14-BC84-ED636D2E34EA}"/>
    <dgm:cxn modelId="{5F099819-1367-4CEF-AF74-4EFCA0D9A889}" type="presOf" srcId="{BD2D2FC6-F310-4530-BA35-DEC814EE7D6D}" destId="{E7C03A21-C999-485B-97B5-958A68AC1C15}" srcOrd="0" destOrd="9" presId="urn:microsoft.com/office/officeart/2005/8/layout/hList2"/>
    <dgm:cxn modelId="{76D3D930-F03E-4530-BF08-614FC04F6CEC}" type="presOf" srcId="{3D6A858F-1BB0-4D57-96D4-AC3E48162D3A}" destId="{FF6A911D-B38F-4E34-828E-C87CBE9B2A4D}" srcOrd="0" destOrd="0" presId="urn:microsoft.com/office/officeart/2005/8/layout/hList2"/>
    <dgm:cxn modelId="{77FFF0CF-AB6A-4379-B096-6818BE3387DF}" srcId="{3D6A858F-1BB0-4D57-96D4-AC3E48162D3A}" destId="{9D1480F7-5F26-4AF6-91E7-4EA512B46DEF}" srcOrd="0" destOrd="0" parTransId="{455F74C6-644B-4440-A0E7-DE1202103060}" sibTransId="{6279BC21-6086-4EE1-85AC-788331920DC9}"/>
    <dgm:cxn modelId="{DDD784B2-DF75-4AF7-94B4-4120F8A84E29}" type="presOf" srcId="{1C85DEA5-ADD3-4CDF-A0E4-86A8DFF0E930}" destId="{8EEA896D-B586-4790-976A-2467D9A68772}" srcOrd="0" destOrd="0" presId="urn:microsoft.com/office/officeart/2005/8/layout/hList2"/>
    <dgm:cxn modelId="{22F19D51-B106-4FAA-AA7F-62A128C2B582}" srcId="{4E91F81B-4EB6-4E9D-86EB-6C9D81A97AF7}" destId="{23115A66-8A92-4890-A34A-16376486EDD7}" srcOrd="13" destOrd="0" parTransId="{263F2211-64EF-42EB-AA1D-9B7A8357DA9E}" sibTransId="{B9929113-EFA7-4CA4-B2D3-EAED59ED2BA1}"/>
    <dgm:cxn modelId="{6E5DFC71-5E0C-4F48-90F5-CF4D5F936239}" type="presOf" srcId="{F0807C61-DC25-42F7-BF13-7B1EAA2294E8}" destId="{8EEA896D-B586-4790-976A-2467D9A68772}" srcOrd="0" destOrd="1" presId="urn:microsoft.com/office/officeart/2005/8/layout/hList2"/>
    <dgm:cxn modelId="{D486CBD7-4445-44F3-BE3E-1D14A16E4FC8}" type="presOf" srcId="{1FDF48E8-1C4E-4457-A3FF-885182652E9E}" destId="{700C51AC-75FE-4517-B802-984A8D7ECADA}" srcOrd="0" destOrd="11" presId="urn:microsoft.com/office/officeart/2005/8/layout/hList2"/>
    <dgm:cxn modelId="{36ABBE6D-6010-4606-AA2E-7445690F4B70}" type="presOf" srcId="{AEA88F72-B9AC-4FEF-8BEF-4E1D3D6FF15C}" destId="{700C51AC-75FE-4517-B802-984A8D7ECADA}" srcOrd="0" destOrd="2" presId="urn:microsoft.com/office/officeart/2005/8/layout/hList2"/>
    <dgm:cxn modelId="{FD505940-A0C1-4421-B981-6596A7A8046F}" srcId="{5BFC0236-B6F0-4844-AEB5-44F032F7204C}" destId="{A04F1F2B-47D2-479A-8C6D-1FEC56828008}" srcOrd="4" destOrd="0" parTransId="{57D106C4-F3CD-4258-B6CE-A3D45CC39F36}" sibTransId="{D1514CCC-038D-49AF-A2F5-F24849423FAC}"/>
    <dgm:cxn modelId="{B8DF5B10-A2EF-4D21-9B90-03F52A88B30D}" type="presOf" srcId="{869544CE-F4D6-4A1C-BEBD-C5CFC0FD1B48}" destId="{700C51AC-75FE-4517-B802-984A8D7ECADA}" srcOrd="0" destOrd="4" presId="urn:microsoft.com/office/officeart/2005/8/layout/hList2"/>
    <dgm:cxn modelId="{50B40D54-92B1-41B1-A63E-8950C682273A}" type="presOf" srcId="{5BFC0236-B6F0-4844-AEB5-44F032F7204C}" destId="{AD53A4F1-BCE2-4D4D-BE46-2FD58EEED2D2}" srcOrd="0" destOrd="0" presId="urn:microsoft.com/office/officeart/2005/8/layout/hList2"/>
    <dgm:cxn modelId="{0AF0E623-A3A4-4291-8120-86D584E61236}" type="presOf" srcId="{B44E708A-3991-46B8-AEFD-24B4C3060353}" destId="{700C51AC-75FE-4517-B802-984A8D7ECADA}" srcOrd="0" destOrd="7" presId="urn:microsoft.com/office/officeart/2005/8/layout/hList2"/>
    <dgm:cxn modelId="{82D9F77E-104D-41DC-83F7-B8841829FB86}" type="presOf" srcId="{3E69669D-F41E-486D-A293-33B855178D89}" destId="{E7C03A21-C999-485B-97B5-958A68AC1C15}" srcOrd="0" destOrd="6" presId="urn:microsoft.com/office/officeart/2005/8/layout/hList2"/>
    <dgm:cxn modelId="{8FF9253A-38B9-47E0-BD22-EC12677BDD2A}" type="presOf" srcId="{8DBBEDC8-7544-4786-A8D3-0F264A1BBA5D}" destId="{E7C03A21-C999-485B-97B5-958A68AC1C15}" srcOrd="0" destOrd="7" presId="urn:microsoft.com/office/officeart/2005/8/layout/hList2"/>
    <dgm:cxn modelId="{6F3D31A5-63C7-4557-8E41-150AACAA72E5}" type="presOf" srcId="{E65415DB-A40E-4FF3-B94D-137F79AE897C}" destId="{8EEA896D-B586-4790-976A-2467D9A68772}" srcOrd="0" destOrd="6" presId="urn:microsoft.com/office/officeart/2005/8/layout/hList2"/>
    <dgm:cxn modelId="{3431B420-0A35-4701-9329-52D6D6E3436C}" srcId="{9D1480F7-5F26-4AF6-91E7-4EA512B46DEF}" destId="{8E4910D0-DC9F-455D-8110-A9340ECDE6CC}" srcOrd="3" destOrd="0" parTransId="{A479EC40-AB9A-46D3-9B52-A8BECA76DA4A}" sibTransId="{F6D704EF-C7AF-49B2-87D1-31A30D225F7F}"/>
    <dgm:cxn modelId="{CE23CBBA-7CF3-4F4A-98BA-9296903E734C}" srcId="{4E91F81B-4EB6-4E9D-86EB-6C9D81A97AF7}" destId="{A28774D9-B04B-4764-8C96-DDC3BB7DE327}" srcOrd="6" destOrd="0" parTransId="{4FF36F43-9271-4B7A-AA1E-1FC804292903}" sibTransId="{2E679487-A31B-4EDF-83A8-36A4BA8784A7}"/>
    <dgm:cxn modelId="{E235F62D-DCBD-490E-93D9-B98CDB2DC132}" srcId="{5BFC0236-B6F0-4844-AEB5-44F032F7204C}" destId="{44BF37A8-CFD9-4D0D-A1A8-3DD26E941831}" srcOrd="2" destOrd="0" parTransId="{AB92BD0C-626E-4A1A-A6A9-CFD97E260008}" sibTransId="{289E5D3E-09DF-4D1A-8A4A-604BC25BC0E4}"/>
    <dgm:cxn modelId="{75821C48-AB89-45B9-8436-D216EAEE2329}" srcId="{4E91F81B-4EB6-4E9D-86EB-6C9D81A97AF7}" destId="{869544CE-F4D6-4A1C-BEBD-C5CFC0FD1B48}" srcOrd="4" destOrd="0" parTransId="{D611FC00-43A0-4A65-BD4E-16065E96D7F6}" sibTransId="{D3F9D3D0-A967-42E6-B64A-46093E9733D4}"/>
    <dgm:cxn modelId="{DD104B67-D59C-4F56-882F-187C671397FB}" srcId="{4E91F81B-4EB6-4E9D-86EB-6C9D81A97AF7}" destId="{B44E708A-3991-46B8-AEFD-24B4C3060353}" srcOrd="7" destOrd="0" parTransId="{234F3A76-EE49-4114-A46A-B6D339454DD6}" sibTransId="{66388DC3-2F5B-483B-8178-06AC5A1C81A8}"/>
    <dgm:cxn modelId="{C8020B57-CBFC-4CE8-9926-A276B11935CC}" srcId="{5BFC0236-B6F0-4844-AEB5-44F032F7204C}" destId="{F708DF28-BE14-4994-B780-9B87303928E4}" srcOrd="7" destOrd="0" parTransId="{89DE39CE-5B05-47B0-8AF2-4D86B59A0D56}" sibTransId="{AD8EF0C7-64D8-462B-98A5-A18A04CE20FC}"/>
    <dgm:cxn modelId="{5DE0C76C-1424-47FC-B3AE-1305AEE6A658}" type="presOf" srcId="{4A61FDEA-38F1-478B-AAD2-8AAF9291D392}" destId="{E7C03A21-C999-485B-97B5-958A68AC1C15}" srcOrd="0" destOrd="1" presId="urn:microsoft.com/office/officeart/2005/8/layout/hList2"/>
    <dgm:cxn modelId="{DB22E6DE-76A6-4E2F-9ECA-AD54668FC57B}" type="presOf" srcId="{2E83DB83-9C08-4CD0-99E8-D5700B95769E}" destId="{8EEA896D-B586-4790-976A-2467D9A68772}" srcOrd="0" destOrd="5" presId="urn:microsoft.com/office/officeart/2005/8/layout/hList2"/>
    <dgm:cxn modelId="{FA7C3362-8A6D-4417-BF2D-842ABD7E3C28}" srcId="{5BFC0236-B6F0-4844-AEB5-44F032F7204C}" destId="{D746A774-8AE8-4089-88DC-BE508887E951}" srcOrd="9" destOrd="0" parTransId="{9610ECF5-9659-4AC5-9A7C-788B71143B68}" sibTransId="{83BFAF7D-2DAF-45DB-9B8B-CF9B27C2034F}"/>
    <dgm:cxn modelId="{7A0E1595-5B25-4776-A007-6E6E0F694E3C}" srcId="{4E91F81B-4EB6-4E9D-86EB-6C9D81A97AF7}" destId="{AEA88F72-B9AC-4FEF-8BEF-4E1D3D6FF15C}" srcOrd="2" destOrd="0" parTransId="{448FD76B-6EBA-4F26-8C7E-3590D99E70F4}" sibTransId="{0E440883-9DFE-41AF-B14E-C74703809CA8}"/>
    <dgm:cxn modelId="{4128DD81-7B23-475F-A6D9-F9E192C98EC4}" srcId="{9D1480F7-5F26-4AF6-91E7-4EA512B46DEF}" destId="{3E69669D-F41E-486D-A293-33B855178D89}" srcOrd="6" destOrd="0" parTransId="{4FC4C529-3D9F-4FE6-817F-52933941DD92}" sibTransId="{40A5DC39-1EB3-44AB-B9A4-1CFE67EDC88C}"/>
    <dgm:cxn modelId="{E9DCCD90-962D-47ED-B1B0-E2D1D45C608B}" srcId="{4E91F81B-4EB6-4E9D-86EB-6C9D81A97AF7}" destId="{35451A24-3668-42EF-91F6-61055F4C83DF}" srcOrd="3" destOrd="0" parTransId="{310FAD89-3367-4093-B8F4-2CC57CD01F3C}" sibTransId="{E0CFC9DC-D553-4F8B-8842-2DFAE067B611}"/>
    <dgm:cxn modelId="{94476380-6DCA-46E4-8DE7-E8379D1FF0E8}" type="presOf" srcId="{8800D00D-F791-4178-B605-0C5962795EC4}" destId="{700C51AC-75FE-4517-B802-984A8D7ECADA}" srcOrd="0" destOrd="5" presId="urn:microsoft.com/office/officeart/2005/8/layout/hList2"/>
    <dgm:cxn modelId="{47CE5EFA-DBF2-49A3-87EC-C3DDAB3F4F26}" type="presOf" srcId="{44BF37A8-CFD9-4D0D-A1A8-3DD26E941831}" destId="{8EEA896D-B586-4790-976A-2467D9A68772}" srcOrd="0" destOrd="2" presId="urn:microsoft.com/office/officeart/2005/8/layout/hList2"/>
    <dgm:cxn modelId="{BBCC15AA-5352-4A04-AA78-761A2D120A7E}" type="presOf" srcId="{FB0A36AA-F916-4811-B98A-A47B58D217BB}" destId="{E7C03A21-C999-485B-97B5-958A68AC1C15}" srcOrd="0" destOrd="0" presId="urn:microsoft.com/office/officeart/2005/8/layout/hList2"/>
    <dgm:cxn modelId="{B23E546E-8C8D-482D-AE3E-14E6674F71BC}" type="presOf" srcId="{F708DF28-BE14-4994-B780-9B87303928E4}" destId="{8EEA896D-B586-4790-976A-2467D9A68772}" srcOrd="0" destOrd="7" presId="urn:microsoft.com/office/officeart/2005/8/layout/hList2"/>
    <dgm:cxn modelId="{A5BEC553-2DDF-4DDA-A196-4CBA9D83FB3D}" srcId="{4E91F81B-4EB6-4E9D-86EB-6C9D81A97AF7}" destId="{9EC423B0-57D6-41DB-980C-937AC231A22A}" srcOrd="9" destOrd="0" parTransId="{D2EA6EE9-B1A3-4FD1-A1FF-F08626928115}" sibTransId="{59B595A7-F49A-46DF-BA3C-CC2C400C4618}"/>
    <dgm:cxn modelId="{A4F3027E-B68F-4575-93D5-3AB39FD63790}" type="presOf" srcId="{8E4910D0-DC9F-455D-8110-A9340ECDE6CC}" destId="{E7C03A21-C999-485B-97B5-958A68AC1C15}" srcOrd="0" destOrd="3" presId="urn:microsoft.com/office/officeart/2005/8/layout/hList2"/>
    <dgm:cxn modelId="{67DB2B49-7AEE-4972-BC66-E64FFCBCD771}" srcId="{4E91F81B-4EB6-4E9D-86EB-6C9D81A97AF7}" destId="{A40F59D0-306E-4BF9-AC76-54556491D6C4}" srcOrd="12" destOrd="0" parTransId="{743C7489-FBE8-4954-A8F3-A19A8126D521}" sibTransId="{418DBA84-78B1-4E75-9076-0902E7E6E0C4}"/>
    <dgm:cxn modelId="{3D01C30E-9062-4061-9CC8-3038690B25BB}" srcId="{5BFC0236-B6F0-4844-AEB5-44F032F7204C}" destId="{704F435D-D0F7-46D3-83A8-7A576B2EC16E}" srcOrd="8" destOrd="0" parTransId="{F179CE90-E32B-442C-9BAD-5E07C0F16BB0}" sibTransId="{E016BFAF-5026-498C-A3B3-FCB3A9FAEAD0}"/>
    <dgm:cxn modelId="{86A3B3EA-3717-45D2-9412-533E6504B732}" type="presOf" srcId="{A28774D9-B04B-4764-8C96-DDC3BB7DE327}" destId="{700C51AC-75FE-4517-B802-984A8D7ECADA}" srcOrd="0" destOrd="6" presId="urn:microsoft.com/office/officeart/2005/8/layout/hList2"/>
    <dgm:cxn modelId="{9CD61FB7-7949-4686-A689-C87E2C79ABC1}" type="presOf" srcId="{274EAAEF-3BF5-4CCD-AB7A-CD761E44834A}" destId="{700C51AC-75FE-4517-B802-984A8D7ECADA}" srcOrd="0" destOrd="1" presId="urn:microsoft.com/office/officeart/2005/8/layout/hList2"/>
    <dgm:cxn modelId="{2B38459F-5495-4054-AB8F-7C593447573E}" type="presOf" srcId="{D746A774-8AE8-4089-88DC-BE508887E951}" destId="{8EEA896D-B586-4790-976A-2467D9A68772}" srcOrd="0" destOrd="9" presId="urn:microsoft.com/office/officeart/2005/8/layout/hList2"/>
    <dgm:cxn modelId="{447EECBB-4EBC-4E81-8775-141D80F8F797}" type="presOf" srcId="{9F45A316-3397-4670-A06D-FC3727228A55}" destId="{E7C03A21-C999-485B-97B5-958A68AC1C15}" srcOrd="0" destOrd="5" presId="urn:microsoft.com/office/officeart/2005/8/layout/hList2"/>
    <dgm:cxn modelId="{C4B303EC-2FB4-473A-8304-90B4C44D6C6D}" type="presOf" srcId="{23115A66-8A92-4890-A34A-16376486EDD7}" destId="{700C51AC-75FE-4517-B802-984A8D7ECADA}" srcOrd="0" destOrd="13" presId="urn:microsoft.com/office/officeart/2005/8/layout/hList2"/>
    <dgm:cxn modelId="{63C6101B-74FD-4ECE-A645-9908571448DA}" srcId="{4E91F81B-4EB6-4E9D-86EB-6C9D81A97AF7}" destId="{274EAAEF-3BF5-4CCD-AB7A-CD761E44834A}" srcOrd="1" destOrd="0" parTransId="{ABCB05F6-53FF-498D-9FBC-8F87F716C50D}" sibTransId="{89350494-89F2-40EC-A978-A5CE16B392E0}"/>
    <dgm:cxn modelId="{9C676C1D-28F1-4CF5-A935-802B71F2D7ED}" type="presOf" srcId="{A04F1F2B-47D2-479A-8C6D-1FEC56828008}" destId="{8EEA896D-B586-4790-976A-2467D9A68772}" srcOrd="0" destOrd="4" presId="urn:microsoft.com/office/officeart/2005/8/layout/hList2"/>
    <dgm:cxn modelId="{85343512-31A5-4754-8B80-11D1A20C3E5D}" type="presOf" srcId="{9D1480F7-5F26-4AF6-91E7-4EA512B46DEF}" destId="{F3DA1659-05CE-4F95-BC17-48216258D2A4}" srcOrd="0" destOrd="0" presId="urn:microsoft.com/office/officeart/2005/8/layout/hList2"/>
    <dgm:cxn modelId="{3AAB4EE1-D1A3-473F-8269-6DE1F0014B1D}" type="presOf" srcId="{0D818412-B93F-4780-83C0-6066DF4857F3}" destId="{8EEA896D-B586-4790-976A-2467D9A68772}" srcOrd="0" destOrd="3" presId="urn:microsoft.com/office/officeart/2005/8/layout/hList2"/>
    <dgm:cxn modelId="{63A3122E-234E-4E51-9DDA-232C41596E98}" srcId="{5BFC0236-B6F0-4844-AEB5-44F032F7204C}" destId="{E65415DB-A40E-4FF3-B94D-137F79AE897C}" srcOrd="6" destOrd="0" parTransId="{37EFCBB0-5954-4885-B51F-B951CB51B72F}" sibTransId="{480F9A40-4FBA-4185-ABB3-DBB3D6D9FACA}"/>
    <dgm:cxn modelId="{A5057EE4-4A0D-48E4-BA9A-7612788CA347}" type="presOf" srcId="{FD3C2C95-118B-416D-AA46-78BD92BFCAD1}" destId="{700C51AC-75FE-4517-B802-984A8D7ECADA}" srcOrd="0" destOrd="0" presId="urn:microsoft.com/office/officeart/2005/8/layout/hList2"/>
    <dgm:cxn modelId="{F527F9C1-E374-4EDD-9D25-1D1E4995BB0D}" srcId="{5BFC0236-B6F0-4844-AEB5-44F032F7204C}" destId="{F0807C61-DC25-42F7-BF13-7B1EAA2294E8}" srcOrd="1" destOrd="0" parTransId="{960E4144-2CD8-46E6-9454-BDD324AA0875}" sibTransId="{10F91CDC-438D-4AF9-B5D0-94B8EBE932FA}"/>
    <dgm:cxn modelId="{A13E11AC-28EF-4D76-BF3C-1D766950E320}" srcId="{9D1480F7-5F26-4AF6-91E7-4EA512B46DEF}" destId="{60E3DB6F-9AF9-438E-A829-FF1F7B070264}" srcOrd="4" destOrd="0" parTransId="{1A8DF356-0AD0-4EED-A664-735ACDC04A01}" sibTransId="{040DD230-AF5C-4C77-A244-709DF51401A1}"/>
    <dgm:cxn modelId="{4424DC65-777E-4A2A-A792-A28F9A51B60B}" srcId="{5BFC0236-B6F0-4844-AEB5-44F032F7204C}" destId="{0D818412-B93F-4780-83C0-6066DF4857F3}" srcOrd="3" destOrd="0" parTransId="{BCBAE7F8-341A-4D88-A0C6-63B7040DC6FD}" sibTransId="{6D828791-1931-4A2B-A118-3EBFA05D909A}"/>
    <dgm:cxn modelId="{0D8F8946-22EA-4FAB-9119-4212C3651547}" srcId="{9D1480F7-5F26-4AF6-91E7-4EA512B46DEF}" destId="{BD2D2FC6-F310-4530-BA35-DEC814EE7D6D}" srcOrd="9" destOrd="0" parTransId="{6ADBC2D4-8E96-4042-AC2F-95C553EEC134}" sibTransId="{04CD41EE-C4DD-4899-ADC8-A6C0C8B86D58}"/>
    <dgm:cxn modelId="{738D8089-2171-4365-AD3E-CB5966BA4EC8}" srcId="{3D6A858F-1BB0-4D57-96D4-AC3E48162D3A}" destId="{4E91F81B-4EB6-4E9D-86EB-6C9D81A97AF7}" srcOrd="1" destOrd="0" parTransId="{CF1BC292-CC99-43C8-A8D7-ED7257C987DE}" sibTransId="{F4525AFE-48F7-43C7-BBBA-4CC5AE4F64EF}"/>
    <dgm:cxn modelId="{047E7AFC-B553-4630-8748-78CE626BA6EC}" type="presOf" srcId="{CFF6B864-93E7-4B9A-80C9-B30BE4602470}" destId="{E7C03A21-C999-485B-97B5-958A68AC1C15}" srcOrd="0" destOrd="2" presId="urn:microsoft.com/office/officeart/2005/8/layout/hList2"/>
    <dgm:cxn modelId="{8C21BD1C-9376-4695-A634-7B0420A84C36}" type="presOf" srcId="{1107A57F-337A-47D0-B837-CD1822AC69D7}" destId="{700C51AC-75FE-4517-B802-984A8D7ECADA}" srcOrd="0" destOrd="8" presId="urn:microsoft.com/office/officeart/2005/8/layout/hList2"/>
    <dgm:cxn modelId="{E6AD5128-1C6F-4AE2-A136-C33DD38AD478}" srcId="{4E91F81B-4EB6-4E9D-86EB-6C9D81A97AF7}" destId="{8800D00D-F791-4178-B605-0C5962795EC4}" srcOrd="5" destOrd="0" parTransId="{762DDB8C-AD51-47B1-9A35-C3079903233C}" sibTransId="{6327FC72-5522-4F2D-93C2-667101CD460E}"/>
    <dgm:cxn modelId="{B92B67C1-B877-4438-84BF-869C37F2B2B0}" srcId="{4E91F81B-4EB6-4E9D-86EB-6C9D81A97AF7}" destId="{9E6D9ABE-2AC0-47A7-82F8-08923AB3FFF2}" srcOrd="15" destOrd="0" parTransId="{244E3C68-EC1D-4DB9-AAB6-8B3B7141C95C}" sibTransId="{8E629B81-6560-4142-B34C-4F5E31EC116D}"/>
    <dgm:cxn modelId="{7A03B779-A936-4D57-814F-395EF96022B9}" type="presOf" srcId="{58035ED6-EC5A-47F6-B2CB-9C7CA4B98C8D}" destId="{700C51AC-75FE-4517-B802-984A8D7ECADA}" srcOrd="0" destOrd="10" presId="urn:microsoft.com/office/officeart/2005/8/layout/hList2"/>
    <dgm:cxn modelId="{C41454E7-E746-4B86-AD76-9D5C4C2EBCEF}" srcId="{9D1480F7-5F26-4AF6-91E7-4EA512B46DEF}" destId="{9F45A316-3397-4670-A06D-FC3727228A55}" srcOrd="5" destOrd="0" parTransId="{DBF51883-AC4F-4BE3-9B16-D2767240C48D}" sibTransId="{65042CD3-5543-4BC7-9603-AE72022FBF5D}"/>
    <dgm:cxn modelId="{851180F1-4191-4253-9A6D-0C5CED0B86FE}" srcId="{9D1480F7-5F26-4AF6-91E7-4EA512B46DEF}" destId="{8DBBEDC8-7544-4786-A8D3-0F264A1BBA5D}" srcOrd="7" destOrd="0" parTransId="{99795843-5F7D-4450-A806-873BC86F9BD4}" sibTransId="{5726CD0B-15F5-4E7F-AEE7-3FE56224837C}"/>
    <dgm:cxn modelId="{B7BD4E53-D0BC-4667-ACC4-6ED8245D78C0}" type="presOf" srcId="{A40F59D0-306E-4BF9-AC76-54556491D6C4}" destId="{700C51AC-75FE-4517-B802-984A8D7ECADA}" srcOrd="0" destOrd="12" presId="urn:microsoft.com/office/officeart/2005/8/layout/hList2"/>
    <dgm:cxn modelId="{918CC23C-3680-45CE-B43C-52D7E5E9B477}" srcId="{5BFC0236-B6F0-4844-AEB5-44F032F7204C}" destId="{2E83DB83-9C08-4CD0-99E8-D5700B95769E}" srcOrd="5" destOrd="0" parTransId="{D7ED77BB-48AE-4333-A55B-8F4EEF213F89}" sibTransId="{E21578A0-CD10-45ED-94B6-FC3310F96B6A}"/>
    <dgm:cxn modelId="{2403AAE4-66D5-40AC-B7C6-685FF6BF69C6}" srcId="{9D1480F7-5F26-4AF6-91E7-4EA512B46DEF}" destId="{4A61FDEA-38F1-478B-AAD2-8AAF9291D392}" srcOrd="1" destOrd="0" parTransId="{424E5B57-C62E-427C-912F-1615A6FDDEAD}" sibTransId="{06D58638-7271-40AE-BC44-4FA338689226}"/>
    <dgm:cxn modelId="{AC47EE1C-0616-42C9-B9C6-8D8FBA1B19C4}" srcId="{4E91F81B-4EB6-4E9D-86EB-6C9D81A97AF7}" destId="{FD3C2C95-118B-416D-AA46-78BD92BFCAD1}" srcOrd="0" destOrd="0" parTransId="{95A93F5F-B20C-4CC0-B353-C234E585FAD8}" sibTransId="{CEC469C7-D586-43A0-99E5-AEE1D43E3C1A}"/>
    <dgm:cxn modelId="{4CD0F631-744D-43BB-A620-32125A9EB6D9}" type="presOf" srcId="{9EC423B0-57D6-41DB-980C-937AC231A22A}" destId="{700C51AC-75FE-4517-B802-984A8D7ECADA}" srcOrd="0" destOrd="9" presId="urn:microsoft.com/office/officeart/2005/8/layout/hList2"/>
    <dgm:cxn modelId="{DA601C8A-A995-4399-8FE3-74AECE46C5AC}" type="presOf" srcId="{4E91F81B-4EB6-4E9D-86EB-6C9D81A97AF7}" destId="{76C14CF6-D55E-48D5-A6C6-6E3614BE59F4}" srcOrd="0" destOrd="0" presId="urn:microsoft.com/office/officeart/2005/8/layout/hList2"/>
    <dgm:cxn modelId="{6F110739-C814-4CD0-9AB4-78E648C6AFE6}" srcId="{4E91F81B-4EB6-4E9D-86EB-6C9D81A97AF7}" destId="{58035ED6-EC5A-47F6-B2CB-9C7CA4B98C8D}" srcOrd="10" destOrd="0" parTransId="{DEBEB116-77E2-4763-A25F-1DB3BD2E0099}" sibTransId="{D0F217FE-390E-47F5-8A3E-40A0E89A7226}"/>
    <dgm:cxn modelId="{E2D7D978-C4B9-4CFB-BFB7-6B18B12860F9}" srcId="{3D6A858F-1BB0-4D57-96D4-AC3E48162D3A}" destId="{5BFC0236-B6F0-4844-AEB5-44F032F7204C}" srcOrd="2" destOrd="0" parTransId="{CF1F7475-32C9-458B-8AB8-38FC707A719C}" sibTransId="{7CAEF15D-92F9-4BD1-90CE-3EBF21C0C2FC}"/>
    <dgm:cxn modelId="{6FB856BB-DBD7-4271-A03B-9D3DFBD2E12B}" srcId="{4E91F81B-4EB6-4E9D-86EB-6C9D81A97AF7}" destId="{1107A57F-337A-47D0-B837-CD1822AC69D7}" srcOrd="8" destOrd="0" parTransId="{040CA857-096F-4B77-8AE5-44AC705957BE}" sibTransId="{41EC4B3D-F248-40A6-B68B-1335E5DBC5B1}"/>
    <dgm:cxn modelId="{358F3700-A871-42EF-ADDC-EB2FE6350EFA}" type="presOf" srcId="{9E6D9ABE-2AC0-47A7-82F8-08923AB3FFF2}" destId="{700C51AC-75FE-4517-B802-984A8D7ECADA}" srcOrd="0" destOrd="15" presId="urn:microsoft.com/office/officeart/2005/8/layout/hList2"/>
    <dgm:cxn modelId="{65FFAD6C-7232-4C07-8E43-093C19122ED1}" type="presOf" srcId="{DE86F66C-87B8-4279-A302-2D4C6EFC605D}" destId="{E7C03A21-C999-485B-97B5-958A68AC1C15}" srcOrd="0" destOrd="8" presId="urn:microsoft.com/office/officeart/2005/8/layout/hList2"/>
    <dgm:cxn modelId="{37184AF0-5ECF-4FE7-A39B-3C496C848E47}" srcId="{4E91F81B-4EB6-4E9D-86EB-6C9D81A97AF7}" destId="{A556B596-7ECD-4A35-AF42-2B9FE1E592A3}" srcOrd="16" destOrd="0" parTransId="{594ED6AD-959D-4BD3-8F30-FA0B69A9DF9B}" sibTransId="{76C6BDB4-F2A8-45DC-BB82-A62E1F3B6FC5}"/>
    <dgm:cxn modelId="{3390FBE4-0C0A-4502-AD87-28508C4B92B5}" type="presOf" srcId="{704F435D-D0F7-46D3-83A8-7A576B2EC16E}" destId="{8EEA896D-B586-4790-976A-2467D9A68772}" srcOrd="0" destOrd="8" presId="urn:microsoft.com/office/officeart/2005/8/layout/hList2"/>
    <dgm:cxn modelId="{61F33330-4D3E-4E5A-98B7-DD3EA961707B}" type="presOf" srcId="{A556B596-7ECD-4A35-AF42-2B9FE1E592A3}" destId="{700C51AC-75FE-4517-B802-984A8D7ECADA}" srcOrd="0" destOrd="16" presId="urn:microsoft.com/office/officeart/2005/8/layout/hList2"/>
    <dgm:cxn modelId="{EA6F0422-7930-461E-838F-2ED25943CA45}" type="presOf" srcId="{35451A24-3668-42EF-91F6-61055F4C83DF}" destId="{700C51AC-75FE-4517-B802-984A8D7ECADA}" srcOrd="0" destOrd="3" presId="urn:microsoft.com/office/officeart/2005/8/layout/hList2"/>
    <dgm:cxn modelId="{28755729-D9D5-4A83-BE2B-18E5E9D82257}" srcId="{4E91F81B-4EB6-4E9D-86EB-6C9D81A97AF7}" destId="{5E3A7530-15F0-448B-9BDC-98A07B1198DD}" srcOrd="14" destOrd="0" parTransId="{57BBAA8D-6684-4EDB-99D3-CE11C2E379F3}" sibTransId="{990D830D-168B-4F08-988B-37BA5E447527}"/>
    <dgm:cxn modelId="{8E2A4624-090B-417C-B559-08235D1C04BB}" type="presOf" srcId="{60E3DB6F-9AF9-438E-A829-FF1F7B070264}" destId="{E7C03A21-C999-485B-97B5-958A68AC1C15}" srcOrd="0" destOrd="4" presId="urn:microsoft.com/office/officeart/2005/8/layout/hList2"/>
    <dgm:cxn modelId="{4B0BD799-21F5-4086-A7C7-935E83EE8508}" type="presOf" srcId="{5E3A7530-15F0-448B-9BDC-98A07B1198DD}" destId="{700C51AC-75FE-4517-B802-984A8D7ECADA}" srcOrd="0" destOrd="14" presId="urn:microsoft.com/office/officeart/2005/8/layout/hList2"/>
    <dgm:cxn modelId="{7D808883-71DE-428B-9684-EED06F333147}" srcId="{4E91F81B-4EB6-4E9D-86EB-6C9D81A97AF7}" destId="{1FDF48E8-1C4E-4457-A3FF-885182652E9E}" srcOrd="11" destOrd="0" parTransId="{8FA06B31-ACCA-426E-B929-F287E3EBF24E}" sibTransId="{49A3A13B-7F2A-4A00-80B8-B4F6CF50E537}"/>
    <dgm:cxn modelId="{2DF5D929-C220-4491-A6D0-6AA8D26B1F54}" srcId="{9D1480F7-5F26-4AF6-91E7-4EA512B46DEF}" destId="{DE86F66C-87B8-4279-A302-2D4C6EFC605D}" srcOrd="8" destOrd="0" parTransId="{6BCA26B8-FB60-4C3A-9984-D2AC10F42737}" sibTransId="{DDEDBEEC-F5A9-4DC3-8FA4-85FAB02ADE75}"/>
    <dgm:cxn modelId="{C83B9DB4-6D9A-4FDF-8163-51792D4E5FEA}" type="presParOf" srcId="{FF6A911D-B38F-4E34-828E-C87CBE9B2A4D}" destId="{2A0677BA-82E8-4434-BB59-EF0E83AA5D53}" srcOrd="0" destOrd="0" presId="urn:microsoft.com/office/officeart/2005/8/layout/hList2"/>
    <dgm:cxn modelId="{D19E2516-1BD2-4306-962B-AB8A4A964DAD}" type="presParOf" srcId="{2A0677BA-82E8-4434-BB59-EF0E83AA5D53}" destId="{B0AE1F6A-CE09-4258-93CF-9CB2355507BC}" srcOrd="0" destOrd="0" presId="urn:microsoft.com/office/officeart/2005/8/layout/hList2"/>
    <dgm:cxn modelId="{F0392F2E-1D25-4F7B-A744-E501CA0448F3}" type="presParOf" srcId="{2A0677BA-82E8-4434-BB59-EF0E83AA5D53}" destId="{E7C03A21-C999-485B-97B5-958A68AC1C15}" srcOrd="1" destOrd="0" presId="urn:microsoft.com/office/officeart/2005/8/layout/hList2"/>
    <dgm:cxn modelId="{9073EEC7-BAAF-46E0-94CF-4E59C6605F51}" type="presParOf" srcId="{2A0677BA-82E8-4434-BB59-EF0E83AA5D53}" destId="{F3DA1659-05CE-4F95-BC17-48216258D2A4}" srcOrd="2" destOrd="0" presId="urn:microsoft.com/office/officeart/2005/8/layout/hList2"/>
    <dgm:cxn modelId="{834812C0-9EF6-44CD-AC0C-62603B0946F6}" type="presParOf" srcId="{FF6A911D-B38F-4E34-828E-C87CBE9B2A4D}" destId="{EAD31BA8-722F-4A78-AF40-FDDE73D7A1E6}" srcOrd="1" destOrd="0" presId="urn:microsoft.com/office/officeart/2005/8/layout/hList2"/>
    <dgm:cxn modelId="{DFB9627C-F160-448C-9F5D-DF920D3E8402}" type="presParOf" srcId="{FF6A911D-B38F-4E34-828E-C87CBE9B2A4D}" destId="{15C49D0D-38D3-4B07-BBA6-6C8584042957}" srcOrd="2" destOrd="0" presId="urn:microsoft.com/office/officeart/2005/8/layout/hList2"/>
    <dgm:cxn modelId="{C57E40A8-BA60-48D9-A169-D5B7A741C925}" type="presParOf" srcId="{15C49D0D-38D3-4B07-BBA6-6C8584042957}" destId="{E053E2E3-49D5-4028-929B-83BD79C48A9E}" srcOrd="0" destOrd="0" presId="urn:microsoft.com/office/officeart/2005/8/layout/hList2"/>
    <dgm:cxn modelId="{374C1EDF-4648-471B-ABF3-0B9F2EA444B1}" type="presParOf" srcId="{15C49D0D-38D3-4B07-BBA6-6C8584042957}" destId="{700C51AC-75FE-4517-B802-984A8D7ECADA}" srcOrd="1" destOrd="0" presId="urn:microsoft.com/office/officeart/2005/8/layout/hList2"/>
    <dgm:cxn modelId="{A6862B52-85BA-40CE-80D1-FEEE558CE184}" type="presParOf" srcId="{15C49D0D-38D3-4B07-BBA6-6C8584042957}" destId="{76C14CF6-D55E-48D5-A6C6-6E3614BE59F4}" srcOrd="2" destOrd="0" presId="urn:microsoft.com/office/officeart/2005/8/layout/hList2"/>
    <dgm:cxn modelId="{DE4323A8-6DE5-4ACE-B375-777A8BF69307}" type="presParOf" srcId="{FF6A911D-B38F-4E34-828E-C87CBE9B2A4D}" destId="{784E8289-51C6-4620-9354-E0BCFAEC3F8F}" srcOrd="3" destOrd="0" presId="urn:microsoft.com/office/officeart/2005/8/layout/hList2"/>
    <dgm:cxn modelId="{64804410-494B-4AAA-804C-23CFAFF6FF8C}" type="presParOf" srcId="{FF6A911D-B38F-4E34-828E-C87CBE9B2A4D}" destId="{63AC72BC-2F83-4BF8-9188-411EB67C2A57}" srcOrd="4" destOrd="0" presId="urn:microsoft.com/office/officeart/2005/8/layout/hList2"/>
    <dgm:cxn modelId="{3A437F7B-2287-45AB-811C-8FEF4BD80EE1}" type="presParOf" srcId="{63AC72BC-2F83-4BF8-9188-411EB67C2A57}" destId="{0851C98F-03B3-44C0-BF7D-41AB84E71031}" srcOrd="0" destOrd="0" presId="urn:microsoft.com/office/officeart/2005/8/layout/hList2"/>
    <dgm:cxn modelId="{7E9B640F-BD07-4D03-818A-ED4E44B582DA}" type="presParOf" srcId="{63AC72BC-2F83-4BF8-9188-411EB67C2A57}" destId="{8EEA896D-B586-4790-976A-2467D9A68772}" srcOrd="1" destOrd="0" presId="urn:microsoft.com/office/officeart/2005/8/layout/hList2"/>
    <dgm:cxn modelId="{19D1B544-D5BB-4F1A-9684-F28BAA339AE1}" type="presParOf" srcId="{63AC72BC-2F83-4BF8-9188-411EB67C2A57}" destId="{AD53A4F1-BCE2-4D4D-BE46-2FD58EEED2D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5C9885-1F48-40D4-9D83-452C9C8F6768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A5692B-DF7D-4263-8933-33F3572122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566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57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http://www.healthdata.org/russia?language=134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259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411F0F-64A6-4DF5-AA68-791FBF61AB7E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230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411F0F-64A6-4DF5-AA68-791FBF61AB7E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563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https://infographics.wciom.ru/theme-archive/society/social-problems/smoking/article/zdorovyi-obraz-zhizni-monitoring.html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169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977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819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411F0F-64A6-4DF5-AA68-791FBF61AB7E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726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708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919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5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https://ourworldindata.org/life-expectancy#data-sources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148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602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09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073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http://www.healthdata.org/russia?language=134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389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https://ourworldindata.org/life-expectancy#data-sources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534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CIA</a:t>
            </a:r>
            <a:r>
              <a:rPr lang="en-GB" baseline="0" dirty="0"/>
              <a:t> </a:t>
            </a:r>
            <a:r>
              <a:rPr lang="en-GB" baseline="0" dirty="0" err="1"/>
              <a:t>FactBook</a:t>
            </a:r>
            <a:endParaRPr lang="en-GB" baseline="0" dirty="0"/>
          </a:p>
          <a:p>
            <a:r>
              <a:rPr lang="ru-RU" baseline="0" dirty="0"/>
              <a:t>Росстат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146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http://www.healthdata.org/russia?language=134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A5692B-DF7D-4263-8933-33F3572122F5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695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Источник: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Global Health Observatory (GHO) data </a:t>
            </a:r>
          </a:p>
          <a:p>
            <a:r>
              <a:rPr lang="en-US" dirty="0"/>
              <a:t>http://www.who.int/gho/publications/world_health_statistics/2016/en/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0B4A99-590D-4380-AB9B-F54811F1E68A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265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Источник: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Global Health Observatory (GHO) data </a:t>
            </a:r>
          </a:p>
          <a:p>
            <a:r>
              <a:rPr lang="en-US" dirty="0"/>
              <a:t>http://www.who.int/gho/health_workforce/physicians_density/en/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0B4A99-590D-4380-AB9B-F54811F1E68A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796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xmlns="" id="{01F14A30-02D2-4450-BC29-8F5CDE53D9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xmlns="" id="{83949978-D60C-456E-88B3-8A0A9CD49C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xmlns="" id="{D6CDB310-96E0-4923-8BB7-35AF844790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10C312F-9343-4244-870A-651DCB7C2E05}" type="slidenum">
              <a:rPr lang="ru-RU" altLang="ru-RU" smtClean="0">
                <a:latin typeface="Calibri" panose="020F0502020204030204" pitchFamily="34" charset="0"/>
              </a:rPr>
              <a:pPr/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68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mbria Math" pitchFamily="18" charset="0"/>
                <a:ea typeface="Cambria Math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2747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57AA42-3BCC-42C8-89A6-69330F6017C2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C38AF-BEF9-43EB-9FD1-2648AA2A902A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46C08-4510-46A2-A25E-8A3F44DC26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3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942E4A1-51ED-4D5B-9CC0-C79583CC87FE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ABD4-82BE-4E08-8909-1D57F7DC3EDD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31A8-4BEB-4DD5-BC11-1B33437087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528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30"/>
          <p:cNvGrpSpPr>
            <a:grpSpLocks/>
          </p:cNvGrpSpPr>
          <p:nvPr userDrawn="1"/>
        </p:nvGrpSpPr>
        <p:grpSpPr bwMode="auto">
          <a:xfrm rot="5400000">
            <a:off x="-3357562" y="3357562"/>
            <a:ext cx="6858000" cy="142875"/>
            <a:chOff x="453" y="2545"/>
            <a:chExt cx="5760" cy="91"/>
          </a:xfrm>
        </p:grpSpPr>
        <p:sp>
          <p:nvSpPr>
            <p:cNvPr id="4" name="Line 1027"/>
            <p:cNvSpPr>
              <a:spLocks noChangeShapeType="1"/>
            </p:cNvSpPr>
            <p:nvPr/>
          </p:nvSpPr>
          <p:spPr bwMode="gray">
            <a:xfrm>
              <a:off x="453" y="2545"/>
              <a:ext cx="5760" cy="0"/>
            </a:xfrm>
            <a:prstGeom prst="line">
              <a:avLst/>
            </a:prstGeom>
            <a:noFill/>
            <a:ln w="76200" cmpd="tri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" name="Line 1028"/>
            <p:cNvSpPr>
              <a:spLocks noChangeShapeType="1"/>
            </p:cNvSpPr>
            <p:nvPr/>
          </p:nvSpPr>
          <p:spPr bwMode="gray">
            <a:xfrm>
              <a:off x="453" y="2590"/>
              <a:ext cx="5760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6" name="Line 1029"/>
            <p:cNvSpPr>
              <a:spLocks noChangeShapeType="1"/>
            </p:cNvSpPr>
            <p:nvPr/>
          </p:nvSpPr>
          <p:spPr bwMode="gray">
            <a:xfrm>
              <a:off x="453" y="2636"/>
              <a:ext cx="5760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pic>
        <p:nvPicPr>
          <p:cNvPr id="8" name="Рисунок 11" descr="bfe584d37a1aae6d9068a61501a47cdd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700" y="0"/>
            <a:ext cx="622300" cy="785813"/>
          </a:xfrm>
          <a:prstGeom prst="rect">
            <a:avLst/>
          </a:prstGeom>
          <a:solidFill>
            <a:srgbClr val="0046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6248400" cy="687387"/>
          </a:xfrm>
          <a:solidFill>
            <a:srgbClr val="003E3D"/>
          </a:solidFill>
        </p:spPr>
        <p:txBody>
          <a:bodyPr/>
          <a:lstStyle>
            <a:lvl1pPr algn="l" defTabSz="784225" rtl="0" eaLnBrk="0" fontAlgn="base" hangingPunct="0">
              <a:spcBef>
                <a:spcPct val="0"/>
              </a:spcBef>
              <a:spcAft>
                <a:spcPct val="0"/>
              </a:spcAft>
              <a:defRPr lang="ru-RU" sz="2400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6404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30"/>
          <p:cNvGrpSpPr>
            <a:grpSpLocks/>
          </p:cNvGrpSpPr>
          <p:nvPr userDrawn="1"/>
        </p:nvGrpSpPr>
        <p:grpSpPr bwMode="auto">
          <a:xfrm rot="5400000">
            <a:off x="-3357562" y="3357562"/>
            <a:ext cx="6858000" cy="142875"/>
            <a:chOff x="453" y="2545"/>
            <a:chExt cx="5760" cy="91"/>
          </a:xfrm>
        </p:grpSpPr>
        <p:sp>
          <p:nvSpPr>
            <p:cNvPr id="4" name="Line 1027"/>
            <p:cNvSpPr>
              <a:spLocks noChangeShapeType="1"/>
            </p:cNvSpPr>
            <p:nvPr/>
          </p:nvSpPr>
          <p:spPr bwMode="gray">
            <a:xfrm>
              <a:off x="453" y="2545"/>
              <a:ext cx="5760" cy="0"/>
            </a:xfrm>
            <a:prstGeom prst="line">
              <a:avLst/>
            </a:prstGeom>
            <a:noFill/>
            <a:ln w="76200" cmpd="tri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" name="Line 1028"/>
            <p:cNvSpPr>
              <a:spLocks noChangeShapeType="1"/>
            </p:cNvSpPr>
            <p:nvPr/>
          </p:nvSpPr>
          <p:spPr bwMode="gray">
            <a:xfrm>
              <a:off x="453" y="2590"/>
              <a:ext cx="5760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6" name="Line 1029"/>
            <p:cNvSpPr>
              <a:spLocks noChangeShapeType="1"/>
            </p:cNvSpPr>
            <p:nvPr/>
          </p:nvSpPr>
          <p:spPr bwMode="gray">
            <a:xfrm>
              <a:off x="453" y="2636"/>
              <a:ext cx="5760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pic>
        <p:nvPicPr>
          <p:cNvPr id="8" name="Рисунок 11" descr="bfe584d37a1aae6d9068a61501a47cdd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700" y="0"/>
            <a:ext cx="622300" cy="785813"/>
          </a:xfrm>
          <a:prstGeom prst="rect">
            <a:avLst/>
          </a:prstGeom>
          <a:solidFill>
            <a:srgbClr val="0046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6248400" cy="687387"/>
          </a:xfrm>
          <a:solidFill>
            <a:srgbClr val="003E3D"/>
          </a:solidFill>
        </p:spPr>
        <p:txBody>
          <a:bodyPr/>
          <a:lstStyle>
            <a:lvl1pPr algn="l" defTabSz="784225" rtl="0" eaLnBrk="0" fontAlgn="base" hangingPunct="0">
              <a:spcBef>
                <a:spcPct val="0"/>
              </a:spcBef>
              <a:spcAft>
                <a:spcPct val="0"/>
              </a:spcAft>
              <a:defRPr lang="ru-RU" sz="2400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8585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2B3B48A-60B4-40C8-979F-54FD6C36205E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897960" cy="1143000"/>
          </a:xfrm>
        </p:spPr>
        <p:txBody>
          <a:bodyPr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lang="ru-RU" sz="2200" kern="12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 Math" pitchFamily="18" charset="0"/>
                <a:ea typeface="Cambria Math" pitchFamily="18" charset="0"/>
              </a:defRPr>
            </a:lvl1pPr>
            <a:lvl2pPr>
              <a:defRPr>
                <a:latin typeface="Cambria Math" pitchFamily="18" charset="0"/>
                <a:ea typeface="Cambria Math" pitchFamily="18" charset="0"/>
              </a:defRPr>
            </a:lvl2pPr>
            <a:lvl3pPr>
              <a:defRPr>
                <a:latin typeface="Cambria Math" pitchFamily="18" charset="0"/>
                <a:ea typeface="Cambria Math" pitchFamily="18" charset="0"/>
              </a:defRPr>
            </a:lvl3pPr>
            <a:lvl4pPr>
              <a:defRPr>
                <a:latin typeface="Cambria Math" pitchFamily="18" charset="0"/>
                <a:ea typeface="Cambria Math" pitchFamily="18" charset="0"/>
              </a:defRPr>
            </a:lvl4pPr>
            <a:lvl5pPr>
              <a:defRPr>
                <a:latin typeface="Cambria Math" pitchFamily="18" charset="0"/>
                <a:ea typeface="Cambria Math" pitchFamily="18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9932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65D91E8-5D17-4590-92FC-6F143FF466C7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3F827-F518-4BE1-8E53-C005F35FE80C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547C5-34DE-4622-95FF-8DD06FFA92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59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281FB77-0DD6-494B-8B80-8499573784D6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897960" cy="1143000"/>
          </a:xfrm>
        </p:spPr>
        <p:txBody>
          <a:bodyPr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lang="ru-RU" sz="2200" kern="12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ambria Math" pitchFamily="18" charset="0"/>
                <a:ea typeface="Cambria Math" pitchFamily="18" charset="0"/>
              </a:defRPr>
            </a:lvl1pPr>
            <a:lvl2pPr>
              <a:defRPr sz="2400">
                <a:latin typeface="Cambria Math" pitchFamily="18" charset="0"/>
                <a:ea typeface="Cambria Math" pitchFamily="18" charset="0"/>
              </a:defRPr>
            </a:lvl2pPr>
            <a:lvl3pPr>
              <a:defRPr sz="2000">
                <a:latin typeface="Cambria Math" pitchFamily="18" charset="0"/>
                <a:ea typeface="Cambria Math" pitchFamily="18" charset="0"/>
              </a:defRPr>
            </a:lvl3pPr>
            <a:lvl4pPr>
              <a:defRPr sz="1800">
                <a:latin typeface="Cambria Math" pitchFamily="18" charset="0"/>
                <a:ea typeface="Cambria Math" pitchFamily="18" charset="0"/>
              </a:defRPr>
            </a:lvl4pPr>
            <a:lvl5pPr>
              <a:defRPr sz="1800">
                <a:latin typeface="Cambria Math" pitchFamily="18" charset="0"/>
                <a:ea typeface="Cambria Math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ambria Math" pitchFamily="18" charset="0"/>
                <a:ea typeface="Cambria Math" pitchFamily="18" charset="0"/>
              </a:defRPr>
            </a:lvl1pPr>
            <a:lvl2pPr>
              <a:defRPr sz="2400">
                <a:latin typeface="Cambria Math" pitchFamily="18" charset="0"/>
                <a:ea typeface="Cambria Math" pitchFamily="18" charset="0"/>
              </a:defRPr>
            </a:lvl2pPr>
            <a:lvl3pPr>
              <a:defRPr sz="2000">
                <a:latin typeface="Cambria Math" pitchFamily="18" charset="0"/>
                <a:ea typeface="Cambria Math" pitchFamily="18" charset="0"/>
              </a:defRPr>
            </a:lvl3pPr>
            <a:lvl4pPr>
              <a:defRPr sz="1800">
                <a:latin typeface="Cambria Math" pitchFamily="18" charset="0"/>
                <a:ea typeface="Cambria Math" pitchFamily="18" charset="0"/>
              </a:defRPr>
            </a:lvl4pPr>
            <a:lvl5pPr>
              <a:defRPr sz="1800">
                <a:latin typeface="Cambria Math" pitchFamily="18" charset="0"/>
                <a:ea typeface="Cambria Math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11530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897960" cy="1143000"/>
          </a:xfrm>
        </p:spPr>
        <p:txBody>
          <a:bodyPr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lang="ru-RU" sz="2200" kern="12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715375" y="0"/>
            <a:ext cx="42862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D0C4DEE-3C01-496D-91C2-3A2AE6F62E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82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897960" cy="1143000"/>
          </a:xfrm>
        </p:spPr>
        <p:txBody>
          <a:bodyPr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lang="ru-RU" sz="2200" kern="1200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715375" y="0"/>
            <a:ext cx="42862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81844A3-3654-449F-9430-B2B729C853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8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542E0C9-394A-49A3-8537-989648CA3712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6F078-D903-4DA9-A113-CF33C8FFB883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02F14-8BA2-4C89-88ED-7542899EE5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48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2D80BFA-521A-4866-9618-494F91F2AC95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4797-E27D-4D0E-B014-DE87B9047112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B9F74-8C9E-407D-8B92-6FFB04450A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67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93302F-4C03-40B7-BF80-3C6AF4914884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C417F-D9F3-4796-A687-5B2A2C3146D6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C311-127F-4C4A-AE6A-A173027491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74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359403-E818-4398-A98B-C0C6390E4213}" type="datetimeFigureOut">
              <a:rPr lang="ru-RU"/>
              <a:pPr>
                <a:defRPr/>
              </a:pPr>
              <a:t>07.06.2018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473028-A28D-4E32-9038-B8160A3D75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91725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4"/>
          <p:cNvSpPr txBox="1">
            <a:spLocks/>
          </p:cNvSpPr>
          <p:nvPr userDrawn="1"/>
        </p:nvSpPr>
        <p:spPr>
          <a:xfrm>
            <a:off x="8715375" y="0"/>
            <a:ext cx="42862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FD5E12E-C4E4-405A-905D-0B5EF93E0E1F}" type="slidenum">
              <a:rPr lang="ru-RU" sz="1200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ctrTitle"/>
          </p:nvPr>
        </p:nvSpPr>
        <p:spPr>
          <a:xfrm>
            <a:off x="395536" y="1428750"/>
            <a:ext cx="8568952" cy="32273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4000" i="1" dirty="0">
                <a:solidFill>
                  <a:srgbClr val="595959"/>
                </a:solidFill>
                <a:cs typeface="Cambria Math" pitchFamily="18" charset="0"/>
              </a:rPr>
              <a:t>Роль эффективного контракта в реализации целей Указа Президента РФ </a:t>
            </a: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313" y="4500563"/>
            <a:ext cx="6643687" cy="2071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1800" dirty="0">
              <a:solidFill>
                <a:srgbClr val="595959"/>
              </a:solidFill>
              <a:cs typeface="Cambria Math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>
                <a:solidFill>
                  <a:srgbClr val="595959"/>
                </a:solidFill>
                <a:cs typeface="Cambria Math" pitchFamily="18" charset="0"/>
              </a:rPr>
              <a:t>Попович Лариса</a:t>
            </a:r>
            <a:r>
              <a:rPr lang="ru-RU" altLang="ru-RU" sz="1800" dirty="0">
                <a:solidFill>
                  <a:srgbClr val="595959"/>
                </a:solidFill>
                <a:cs typeface="Cambria Math" pitchFamily="18" charset="0"/>
              </a:rPr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i="1" dirty="0">
                <a:solidFill>
                  <a:srgbClr val="595959"/>
                </a:solidFill>
                <a:cs typeface="Cambria Math" pitchFamily="18" charset="0"/>
              </a:rPr>
              <a:t>Институт экономики здравоохранения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i="1" dirty="0">
                <a:solidFill>
                  <a:srgbClr val="595959"/>
                </a:solidFill>
                <a:cs typeface="Cambria Math" pitchFamily="18" charset="0"/>
              </a:rPr>
              <a:t>Национальный исследовательский Университет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i="1" dirty="0">
                <a:solidFill>
                  <a:srgbClr val="595959"/>
                </a:solidFill>
                <a:cs typeface="Cambria Math" pitchFamily="18" charset="0"/>
              </a:rPr>
              <a:t>Высшая Школа экономики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i="1" dirty="0">
              <a:solidFill>
                <a:srgbClr val="595959"/>
              </a:solidFill>
              <a:cs typeface="Cambria Math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800" i="1" dirty="0">
                <a:solidFill>
                  <a:srgbClr val="595959"/>
                </a:solidFill>
                <a:cs typeface="Cambria Math" pitchFamily="18" charset="0"/>
              </a:rPr>
              <a:t>Санкт-Петербург, 2018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i="1" dirty="0">
              <a:solidFill>
                <a:srgbClr val="898989"/>
              </a:solidFill>
              <a:cs typeface="Cambria Math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solidFill>
                <a:srgbClr val="898989"/>
              </a:solidFill>
              <a:cs typeface="Cambria Math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solidFill>
                <a:srgbClr val="898989"/>
              </a:solidFill>
              <a:cs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27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Специфика показателей смертности </a:t>
            </a:r>
            <a:br>
              <a:rPr lang="ru-RU" dirty="0"/>
            </a:br>
            <a:r>
              <a:rPr lang="ru-RU" dirty="0"/>
              <a:t>в трудоспособных возрастах в РФ в 2016 году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5" y="1334357"/>
            <a:ext cx="9017339" cy="540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465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569AD4-6C9A-42F9-9E6F-018A2AEA0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Смертность и потери лет жизни в связи </a:t>
            </a:r>
            <a:br>
              <a:rPr lang="ru-RU" dirty="0"/>
            </a:br>
            <a:r>
              <a:rPr lang="ru-RU" dirty="0"/>
              <a:t>с заболеваниями в России в разных возрастах в 2016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6AAF61-1EAB-4D4C-98A9-5A37E2E1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9" y="1575625"/>
            <a:ext cx="4347949" cy="5112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C7B61F-3379-4FC3-87A8-E907E97DB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671" y="1371551"/>
            <a:ext cx="4807627" cy="54452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61708C-3262-4E43-A07E-3F8A7F979986}"/>
              </a:ext>
            </a:extLst>
          </p:cNvPr>
          <p:cNvSpPr txBox="1"/>
          <p:nvPr/>
        </p:nvSpPr>
        <p:spPr>
          <a:xfrm>
            <a:off x="1907704" y="1447043"/>
            <a:ext cx="19442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F41C0A9-8C28-4123-9730-1AF5D166AFBB}"/>
              </a:ext>
            </a:extLst>
          </p:cNvPr>
          <p:cNvSpPr/>
          <p:nvPr/>
        </p:nvSpPr>
        <p:spPr>
          <a:xfrm>
            <a:off x="6372200" y="1340768"/>
            <a:ext cx="2088232" cy="106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A5C7F7-86E8-48DE-9DCC-013E7BB048D8}"/>
              </a:ext>
            </a:extLst>
          </p:cNvPr>
          <p:cNvSpPr txBox="1"/>
          <p:nvPr/>
        </p:nvSpPr>
        <p:spPr>
          <a:xfrm flipH="1">
            <a:off x="4855085" y="1371551"/>
            <a:ext cx="2290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Число лет жизни, потерянных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по болезни,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оба пола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ED3670-33DD-4FE3-822E-A591DA272300}"/>
              </a:ext>
            </a:extLst>
          </p:cNvPr>
          <p:cNvSpPr txBox="1"/>
          <p:nvPr/>
        </p:nvSpPr>
        <p:spPr>
          <a:xfrm flipH="1">
            <a:off x="762205" y="1447043"/>
            <a:ext cx="2213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Число смертей от  разных причин,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оба пола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DD9406-5AE3-42DC-BAAE-7A44F06D8004}"/>
              </a:ext>
            </a:extLst>
          </p:cNvPr>
          <p:cNvSpPr txBox="1"/>
          <p:nvPr/>
        </p:nvSpPr>
        <p:spPr>
          <a:xfrm>
            <a:off x="7398730" y="1802438"/>
            <a:ext cx="478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ССЗ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4027A2-30A2-49A2-B60A-E93B3F479A80}"/>
              </a:ext>
            </a:extLst>
          </p:cNvPr>
          <p:cNvSpPr txBox="1"/>
          <p:nvPr/>
        </p:nvSpPr>
        <p:spPr>
          <a:xfrm>
            <a:off x="7145180" y="5877272"/>
            <a:ext cx="885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ТРАВМЫ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7495CC-B942-4176-96B5-FA87BF022F2D}"/>
              </a:ext>
            </a:extLst>
          </p:cNvPr>
          <p:cNvSpPr txBox="1"/>
          <p:nvPr/>
        </p:nvSpPr>
        <p:spPr>
          <a:xfrm>
            <a:off x="7768235" y="2183159"/>
            <a:ext cx="6461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ОНКО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DFF0B03-8172-4D0B-A7DE-2BBC8173462E}"/>
              </a:ext>
            </a:extLst>
          </p:cNvPr>
          <p:cNvSpPr txBox="1"/>
          <p:nvPr/>
        </p:nvSpPr>
        <p:spPr>
          <a:xfrm>
            <a:off x="6418778" y="3429000"/>
            <a:ext cx="7282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НЕВРО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E1723DD-5D4F-43AD-8FC8-9EC09CCA88BD}"/>
              </a:ext>
            </a:extLst>
          </p:cNvPr>
          <p:cNvSpPr txBox="1"/>
          <p:nvPr/>
        </p:nvSpPr>
        <p:spPr>
          <a:xfrm>
            <a:off x="6372200" y="5421620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Др.НИЗ</a:t>
            </a:r>
            <a:endParaRPr lang="ru-RU" sz="1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5E9274D-9C54-4FCA-AB71-2EBF4BA31885}"/>
              </a:ext>
            </a:extLst>
          </p:cNvPr>
          <p:cNvSpPr txBox="1"/>
          <p:nvPr/>
        </p:nvSpPr>
        <p:spPr>
          <a:xfrm>
            <a:off x="2976179" y="5011240"/>
            <a:ext cx="478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ССЗ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3FC5314-2589-4162-84CF-6758A0266C33}"/>
              </a:ext>
            </a:extLst>
          </p:cNvPr>
          <p:cNvSpPr txBox="1"/>
          <p:nvPr/>
        </p:nvSpPr>
        <p:spPr>
          <a:xfrm>
            <a:off x="6298432" y="4192190"/>
            <a:ext cx="1866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ОПОРНО-ДВИГАТ.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FAC1F43-CE94-48D5-B1BC-52A2EA718E96}"/>
              </a:ext>
            </a:extLst>
          </p:cNvPr>
          <p:cNvSpPr txBox="1"/>
          <p:nvPr/>
        </p:nvSpPr>
        <p:spPr>
          <a:xfrm>
            <a:off x="2827416" y="3736777"/>
            <a:ext cx="6461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ОНКО</a:t>
            </a:r>
          </a:p>
        </p:txBody>
      </p:sp>
    </p:spTree>
    <p:extLst>
      <p:ext uri="{BB962C8B-B14F-4D97-AF65-F5344CB8AC3E}">
        <p14:creationId xmlns:p14="http://schemas.microsoft.com/office/powerpoint/2010/main" val="2899098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7272808" cy="1143000"/>
          </a:xfrm>
        </p:spPr>
        <p:txBody>
          <a:bodyPr>
            <a:normAutofit/>
          </a:bodyPr>
          <a:lstStyle/>
          <a:p>
            <a:r>
              <a:rPr lang="ru-RU" dirty="0"/>
              <a:t>Обеспеченность госпитальными койками, </a:t>
            </a:r>
            <a:br>
              <a:rPr lang="ru-RU" dirty="0"/>
            </a:br>
            <a:r>
              <a:rPr lang="ru-RU" dirty="0"/>
              <a:t>на 10 тысяч населения, 2004-2014, </a:t>
            </a:r>
            <a:br>
              <a:rPr lang="ru-RU" dirty="0"/>
            </a:br>
            <a:r>
              <a:rPr lang="ru-RU" dirty="0"/>
              <a:t>данные ВОЗ, 2016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3584"/>
            <a:ext cx="9143999" cy="517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16261" y="2352436"/>
            <a:ext cx="791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РФ 82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9565" y="3323298"/>
            <a:ext cx="710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Куба 52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2437" y="2875458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США 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45528" y="4865502"/>
            <a:ext cx="1213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Австралия 38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08406" y="4221088"/>
            <a:ext cx="1079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Бразилия  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1740" y="3073826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Китай 42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77920" y="3461797"/>
            <a:ext cx="782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Индия  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02835" y="2685340"/>
            <a:ext cx="1071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Франция   65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68156" y="3075193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Япония  134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3256"/>
            <a:ext cx="9144000" cy="114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61196" y="5893578"/>
            <a:ext cx="523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4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РФ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77920" y="5662127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4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Монако</a:t>
            </a:r>
          </a:p>
        </p:txBody>
      </p:sp>
    </p:spTree>
    <p:extLst>
      <p:ext uri="{BB962C8B-B14F-4D97-AF65-F5344CB8AC3E}">
        <p14:creationId xmlns:p14="http://schemas.microsoft.com/office/powerpoint/2010/main" val="397577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Обеспеченность врачами на 10 000 населения </a:t>
            </a:r>
            <a:br>
              <a:rPr lang="ru-RU" sz="2200" dirty="0"/>
            </a:br>
            <a:r>
              <a:rPr lang="ru-RU" sz="2200" dirty="0"/>
              <a:t>1998-2015,  данные ВОЗ, 2016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37"/>
          <a:stretch/>
        </p:blipFill>
        <p:spPr bwMode="auto">
          <a:xfrm>
            <a:off x="0" y="1323323"/>
            <a:ext cx="9144000" cy="4553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9565" y="3323298"/>
            <a:ext cx="710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Куба 75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2437" y="2875458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США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64726" y="2221413"/>
            <a:ext cx="841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РФ 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45528" y="5072341"/>
            <a:ext cx="1213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Австралия 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08406" y="4221088"/>
            <a:ext cx="1045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Бразилия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1740" y="3073826"/>
            <a:ext cx="843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Китай 1,7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21015" y="3619170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Индия 7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6"/>
          <a:stretch/>
        </p:blipFill>
        <p:spPr bwMode="auto">
          <a:xfrm>
            <a:off x="0" y="5604883"/>
            <a:ext cx="9144000" cy="125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37911" y="5900446"/>
            <a:ext cx="523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400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851" y="5531114"/>
            <a:ext cx="663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1400" b="1" i="1" dirty="0">
                <a:solidFill>
                  <a:srgbClr val="0066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Куба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2835" y="2685340"/>
            <a:ext cx="1037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Франция  32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06442" y="3008943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Япония  23</a:t>
            </a:r>
          </a:p>
        </p:txBody>
      </p:sp>
    </p:spTree>
    <p:extLst>
      <p:ext uri="{BB962C8B-B14F-4D97-AF65-F5344CB8AC3E}">
        <p14:creationId xmlns:p14="http://schemas.microsoft.com/office/powerpoint/2010/main" val="1867277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xmlns="" id="{42C2AE3B-4604-470E-850E-7DE7E636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0"/>
            <a:ext cx="7272337" cy="1143000"/>
          </a:xfrm>
        </p:spPr>
        <p:txBody>
          <a:bodyPr/>
          <a:lstStyle/>
          <a:p>
            <a:r>
              <a:rPr altLang="ru-RU" dirty="0">
                <a:cs typeface="Cambria Math" panose="02040503050406030204" pitchFamily="18" charset="0"/>
              </a:rPr>
              <a:t>Показатель потенциально потерянных лет жизни </a:t>
            </a:r>
            <a:br>
              <a:rPr altLang="ru-RU" dirty="0">
                <a:cs typeface="Cambria Math" panose="02040503050406030204" pitchFamily="18" charset="0"/>
              </a:rPr>
            </a:br>
            <a:r>
              <a:rPr altLang="ru-RU" dirty="0">
                <a:cs typeface="Cambria Math" panose="02040503050406030204" pitchFamily="18" charset="0"/>
              </a:rPr>
              <a:t>PYLL как индикатор эффективности систем здравоохранения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" y="1340768"/>
            <a:ext cx="9144000" cy="5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717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25E2E1-073A-47C6-99A2-361EA2F04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причины, приводящие к потерям лет жизни и их изменение в период 2005-2016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6194F27-C457-434B-94F8-79FDA4A36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700808"/>
            <a:ext cx="888250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55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FC9973-E044-4CA1-910B-DA709995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 изменения ОПЖ при удвоении каждого из основных влияющих факторов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203156"/>
              </p:ext>
            </p:extLst>
          </p:nvPr>
        </p:nvGraphicFramePr>
        <p:xfrm>
          <a:off x="107504" y="1412776"/>
          <a:ext cx="89133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190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Цели Стратегии реформирования здравоохранения в странах ЕС на период 2014-2020</a:t>
            </a: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215144" y="1340768"/>
          <a:ext cx="885698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2612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 реформы здравоохранения в ЕС до 2020</a:t>
            </a: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0" y="1397000"/>
          <a:ext cx="9144000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41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ВЦИОМ: изменение отношения россиян к здоровью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74407"/>
            <a:ext cx="4802088" cy="414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92" y="1681625"/>
            <a:ext cx="4123184" cy="4136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48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98C6F71D-4A21-4544-8323-A3187A9A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Целевые индикаторы Указа Президента РФ до 2024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FA2E76-741E-4A1E-BE15-8048874F6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9" r="2590"/>
          <a:stretch/>
        </p:blipFill>
        <p:spPr>
          <a:xfrm>
            <a:off x="3929618" y="4598119"/>
            <a:ext cx="4602821" cy="231437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50826F-85A2-45B9-82B0-3D8AACE37C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9" t="3839" r="7847"/>
          <a:stretch/>
        </p:blipFill>
        <p:spPr>
          <a:xfrm>
            <a:off x="107504" y="1445922"/>
            <a:ext cx="3524643" cy="5412078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3F26127-7DC2-4DED-9293-87777A77F8FF}"/>
              </a:ext>
            </a:extLst>
          </p:cNvPr>
          <p:cNvGrpSpPr/>
          <p:nvPr/>
        </p:nvGrpSpPr>
        <p:grpSpPr>
          <a:xfrm>
            <a:off x="3722970" y="1392300"/>
            <a:ext cx="5040560" cy="2036700"/>
            <a:chOff x="3722970" y="1392300"/>
            <a:chExt cx="5040560" cy="203670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345CD05C-548C-4A4D-BD3C-71CFCD61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54062" y="1392300"/>
              <a:ext cx="4578377" cy="20367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8F40BE6A-F603-4FE6-A449-FA05FEB4D408}"/>
                </a:ext>
              </a:extLst>
            </p:cNvPr>
            <p:cNvSpPr/>
            <p:nvPr/>
          </p:nvSpPr>
          <p:spPr>
            <a:xfrm>
              <a:off x="3722970" y="2118816"/>
              <a:ext cx="5040560" cy="501162"/>
            </a:xfrm>
            <a:prstGeom prst="ellipse">
              <a:avLst/>
            </a:prstGeom>
            <a:noFill/>
            <a:ln w="38100">
              <a:solidFill>
                <a:srgbClr val="99003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39AE0FE-49B3-4CEC-A6A5-3122BB9DB49D}"/>
              </a:ext>
            </a:extLst>
          </p:cNvPr>
          <p:cNvGrpSpPr/>
          <p:nvPr/>
        </p:nvGrpSpPr>
        <p:grpSpPr>
          <a:xfrm>
            <a:off x="3722970" y="3472883"/>
            <a:ext cx="5040560" cy="1125236"/>
            <a:chOff x="3722970" y="3472883"/>
            <a:chExt cx="5040560" cy="125226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800D5F18-00D9-4FE9-947D-97EF77B61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41840" y="3472883"/>
              <a:ext cx="4602820" cy="1083183"/>
            </a:xfrm>
            <a:prstGeom prst="rect">
              <a:avLst/>
            </a:prstGeom>
            <a:ln>
              <a:noFill/>
            </a:ln>
          </p:spPr>
        </p:pic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F7E9AD27-1AC7-45CB-A96C-01BE4B9D7E7E}"/>
                </a:ext>
              </a:extLst>
            </p:cNvPr>
            <p:cNvSpPr/>
            <p:nvPr/>
          </p:nvSpPr>
          <p:spPr>
            <a:xfrm>
              <a:off x="3722970" y="4100368"/>
              <a:ext cx="5040560" cy="624775"/>
            </a:xfrm>
            <a:prstGeom prst="ellipse">
              <a:avLst/>
            </a:prstGeom>
            <a:noFill/>
            <a:ln w="38100">
              <a:solidFill>
                <a:srgbClr val="99003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607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C1A2E5-1FC4-4733-8C5A-63EACBFC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Опрос  россиян на выставке медицинского туризма 2015 </a:t>
            </a:r>
            <a:r>
              <a:rPr lang="en-GB" dirty="0"/>
              <a:t>Moscow </a:t>
            </a:r>
            <a:r>
              <a:rPr lang="en-GB" dirty="0" err="1"/>
              <a:t>MedShow</a:t>
            </a:r>
            <a:endParaRPr lang="ru-RU" dirty="0"/>
          </a:p>
        </p:txBody>
      </p:sp>
      <p:pic>
        <p:nvPicPr>
          <p:cNvPr id="8" name="Picture 2" descr="https://www.imtj.com/sites/default/files/asset/asset/moscow-medshow-spring-2015-logo.jpg">
            <a:extLst>
              <a:ext uri="{FF2B5EF4-FFF2-40B4-BE49-F238E27FC236}">
                <a16:creationId xmlns:a16="http://schemas.microsoft.com/office/drawing/2014/main" xmlns="" id="{5C0B56F5-AAB3-435C-B7D9-EDF1632E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48680"/>
            <a:ext cx="924497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900970B-35A4-4104-928F-38E335CF5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9" y="1472600"/>
            <a:ext cx="4485912" cy="5385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F622A4-D4FC-4205-9835-9A415E0F3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083" y="1486393"/>
            <a:ext cx="4119806" cy="507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84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Портрет российского выездного туриста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82209A94-E75E-4E39-8BAD-94B643F1D09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860032" y="1268760"/>
          <a:ext cx="4087397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A345CA4-1542-4EA9-B53B-740209DB2E23}"/>
              </a:ext>
            </a:extLst>
          </p:cNvPr>
          <p:cNvSpPr/>
          <p:nvPr/>
        </p:nvSpPr>
        <p:spPr>
          <a:xfrm>
            <a:off x="4914981" y="5759395"/>
            <a:ext cx="41594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“Russians continue to look for treatment abroad and most are not affected by the exchange rate”  -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742" y="1916832"/>
            <a:ext cx="36569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кардиология и кардиохирургия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трансплантология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глазная хирургия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онкология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ортопедия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пластическая хирургия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нейрохирургия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родовспомогательные услуги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диагностика и программы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check-up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медицинская реабилитация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3743" y="4866843"/>
            <a:ext cx="40352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оздоровительный массаж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лечение термальными водами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целебные источники минеральной воды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целебные грязи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общее терапевтическое лечение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косметические процедуры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обертывания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ингаляции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6" y="1318709"/>
            <a:ext cx="434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Предпочтения в медицинском туризме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496" y="4331629"/>
            <a:ext cx="4653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Предпочтения в оздоровительном туризме</a:t>
            </a:r>
          </a:p>
        </p:txBody>
      </p:sp>
      <p:pic>
        <p:nvPicPr>
          <p:cNvPr id="10" name="Picture 2" descr="https://www.imtj.com/sites/default/files/asset/asset/moscow-medshow-spring-2015-logo.jpg">
            <a:extLst>
              <a:ext uri="{FF2B5EF4-FFF2-40B4-BE49-F238E27FC236}">
                <a16:creationId xmlns:a16="http://schemas.microsoft.com/office/drawing/2014/main" xmlns="" id="{5C0B56F5-AAB3-435C-B7D9-EDF1632E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48680"/>
            <a:ext cx="924497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077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Цена конкретных проблем с эффективностью</a:t>
            </a: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107504" y="1268760"/>
          <a:ext cx="885698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Текст 1"/>
          <p:cNvSpPr txBox="1">
            <a:spLocks/>
          </p:cNvSpPr>
          <p:nvPr/>
        </p:nvSpPr>
        <p:spPr>
          <a:xfrm>
            <a:off x="1" y="6669360"/>
            <a:ext cx="7000892" cy="258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l"/>
            <a:r>
              <a:rPr lang="ru-RU">
                <a:solidFill>
                  <a:schemeClr val="tx1"/>
                </a:solidFill>
              </a:rPr>
              <a:t>Источник: </a:t>
            </a:r>
            <a:r>
              <a:rPr lang="en-US">
                <a:solidFill>
                  <a:schemeClr val="tx1"/>
                </a:solidFill>
              </a:rPr>
              <a:t>PWC, Identified Waste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470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cs typeface="Cambria Math" pitchFamily="18" charset="0"/>
              </a:rPr>
              <a:t>ВОЗ: зоны неэффективности здравоохранения</a:t>
            </a:r>
            <a:endParaRPr lang="ru-RU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8885"/>
            <a:ext cx="4242604" cy="551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79586"/>
            <a:ext cx="3982608" cy="546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93" y="1628799"/>
            <a:ext cx="2899791" cy="1180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93" y="3717877"/>
            <a:ext cx="2906663" cy="786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499" y="5240447"/>
            <a:ext cx="2910086" cy="95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72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18AA4-595F-45C3-B084-3B104ED2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Опрос об эффективном контракте 2145 работников медицинских организаций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7E436D6F-3136-4838-B812-2448D797F7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4505848"/>
              </p:ext>
            </p:extLst>
          </p:nvPr>
        </p:nvGraphicFramePr>
        <p:xfrm>
          <a:off x="179512" y="134076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E0451F83-57CF-45C0-8D82-00731D70B1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164059"/>
              </p:ext>
            </p:extLst>
          </p:nvPr>
        </p:nvGraphicFramePr>
        <p:xfrm>
          <a:off x="179512" y="4149080"/>
          <a:ext cx="4248472" cy="2628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D0E5799F-7110-42F3-9F65-EC2D8E3F4F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574583"/>
              </p:ext>
            </p:extLst>
          </p:nvPr>
        </p:nvGraphicFramePr>
        <p:xfrm>
          <a:off x="4283968" y="1340768"/>
          <a:ext cx="4680520" cy="543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33235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89E83F-CE5F-469E-9A9A-9AB8B2AC3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заработная плата в Вашем учреждении?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71ACA0D4-A6AD-48F4-A55D-8D51D0D87B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4648105"/>
              </p:ext>
            </p:extLst>
          </p:nvPr>
        </p:nvGraphicFramePr>
        <p:xfrm>
          <a:off x="467544" y="1340768"/>
          <a:ext cx="867645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1772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2FE553-5D0A-4FA0-B855-88B4E02F9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0"/>
            <a:ext cx="7488832" cy="1143000"/>
          </a:xfrm>
        </p:spPr>
        <p:txBody>
          <a:bodyPr>
            <a:noAutofit/>
          </a:bodyPr>
          <a:lstStyle/>
          <a:p>
            <a:r>
              <a:rPr lang="ru-RU" dirty="0"/>
              <a:t>Укажите, пожалуйста, к каким видам доплат в вашем учреждении (компенсационным, стимулирующим, иным) относятся следующие доплаты?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B2E4A686-D6EC-455B-B53B-BC61F5D2F7DA}"/>
              </a:ext>
            </a:extLst>
          </p:cNvPr>
          <p:cNvGraphicFramePr>
            <a:graphicFrameLocks/>
          </p:cNvGraphicFramePr>
          <p:nvPr/>
        </p:nvGraphicFramePr>
        <p:xfrm>
          <a:off x="4696046" y="5034071"/>
          <a:ext cx="4340449" cy="170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xmlns="" id="{E7F4277C-298A-4B62-AF78-7A89DBC132B9}"/>
              </a:ext>
            </a:extLst>
          </p:cNvPr>
          <p:cNvGraphicFramePr>
            <a:graphicFrameLocks/>
          </p:cNvGraphicFramePr>
          <p:nvPr/>
        </p:nvGraphicFramePr>
        <p:xfrm>
          <a:off x="4661987" y="3222282"/>
          <a:ext cx="4397545" cy="170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FA025E15-4E17-4770-A9AA-259DEBCC41BA}"/>
              </a:ext>
            </a:extLst>
          </p:cNvPr>
          <p:cNvGraphicFramePr>
            <a:graphicFrameLocks/>
          </p:cNvGraphicFramePr>
          <p:nvPr/>
        </p:nvGraphicFramePr>
        <p:xfrm>
          <a:off x="4640216" y="1485412"/>
          <a:ext cx="4323007" cy="179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xmlns="" id="{2EE3F17C-1EE5-4ADD-9D0A-7B233C75EDEB}"/>
              </a:ext>
            </a:extLst>
          </p:cNvPr>
          <p:cNvGraphicFramePr>
            <a:graphicFrameLocks/>
          </p:cNvGraphicFramePr>
          <p:nvPr/>
        </p:nvGraphicFramePr>
        <p:xfrm>
          <a:off x="75574" y="1454769"/>
          <a:ext cx="4397544" cy="179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xmlns="" id="{524AC948-4CCB-4E64-8BF7-935D4E7FC1D3}"/>
              </a:ext>
            </a:extLst>
          </p:cNvPr>
          <p:cNvGraphicFramePr>
            <a:graphicFrameLocks/>
          </p:cNvGraphicFramePr>
          <p:nvPr/>
        </p:nvGraphicFramePr>
        <p:xfrm>
          <a:off x="75574" y="3284983"/>
          <a:ext cx="4397545" cy="179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xmlns="" id="{E7D08F66-5660-42E5-9A7F-DA9645C6C2F9}"/>
              </a:ext>
            </a:extLst>
          </p:cNvPr>
          <p:cNvGraphicFramePr>
            <a:graphicFrameLocks/>
          </p:cNvGraphicFramePr>
          <p:nvPr/>
        </p:nvGraphicFramePr>
        <p:xfrm>
          <a:off x="41489" y="5034071"/>
          <a:ext cx="4406466" cy="1799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475230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4CAC4-A794-45BB-9B1C-DD0B5AB3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Индикаторы и критерии – ожидания и реальность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A8F782FE-3F4C-49ED-B78D-5C0CC03815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537974"/>
              </p:ext>
            </p:extLst>
          </p:nvPr>
        </p:nvGraphicFramePr>
        <p:xfrm>
          <a:off x="251520" y="1340768"/>
          <a:ext cx="8640960" cy="529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7444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153D13-0983-47ED-AE28-0BB8A1EF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распределения  стимулирующих выплат – ожидания и реальность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CBA94694-0212-4653-A56A-40564B004A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134099"/>
              </p:ext>
            </p:extLst>
          </p:nvPr>
        </p:nvGraphicFramePr>
        <p:xfrm>
          <a:off x="179512" y="1268760"/>
          <a:ext cx="8856984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1237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AD9260-93B2-4C3D-BE72-92D5CC7E7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Условия стимулирования – ожидания и реальность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E59FE9A0-23D3-4B18-883C-C01DE73ED9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212458"/>
              </p:ext>
            </p:extLst>
          </p:nvPr>
        </p:nvGraphicFramePr>
        <p:xfrm>
          <a:off x="107504" y="1412776"/>
          <a:ext cx="4464496" cy="5371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4CDD008F-DCAD-44FB-9CEF-5AA009F7FC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668469"/>
              </p:ext>
            </p:extLst>
          </p:nvPr>
        </p:nvGraphicFramePr>
        <p:xfrm>
          <a:off x="4716016" y="1412776"/>
          <a:ext cx="4334132" cy="5371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835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xmlns="" id="{1820A9C9-6AD8-4F5B-B3DB-FC5F35742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0"/>
            <a:ext cx="7488237" cy="1143000"/>
          </a:xfrm>
        </p:spPr>
        <p:txBody>
          <a:bodyPr/>
          <a:lstStyle/>
          <a:p>
            <a:r>
              <a:rPr altLang="ru-RU" dirty="0">
                <a:cs typeface="Cambria Math" panose="02040503050406030204" pitchFamily="18" charset="0"/>
              </a:rPr>
              <a:t>ВОЗ: Оценка индикатора ожидаемой продолжительности жизни  (</a:t>
            </a:r>
            <a:r>
              <a:rPr lang="en-GB" altLang="ru-RU" dirty="0">
                <a:cs typeface="Cambria Math" panose="02040503050406030204" pitchFamily="18" charset="0"/>
              </a:rPr>
              <a:t>LE</a:t>
            </a:r>
            <a:r>
              <a:rPr lang="en-US" altLang="ru-RU" dirty="0">
                <a:cs typeface="Cambria Math" panose="02040503050406030204" pitchFamily="18" charset="0"/>
              </a:rPr>
              <a:t>)</a:t>
            </a:r>
            <a:r>
              <a:rPr altLang="ru-RU" dirty="0">
                <a:cs typeface="Cambria Math" panose="02040503050406030204" pitchFamily="18" charset="0"/>
              </a:rPr>
              <a:t> в 2015году  </a:t>
            </a:r>
            <a:br>
              <a:rPr altLang="ru-RU" dirty="0">
                <a:cs typeface="Cambria Math" panose="02040503050406030204" pitchFamily="18" charset="0"/>
              </a:rPr>
            </a:br>
            <a:r>
              <a:rPr altLang="ru-RU" dirty="0">
                <a:cs typeface="Cambria Math" panose="02040503050406030204" pitchFamily="18" charset="0"/>
              </a:rPr>
              <a:t>для разных стран</a:t>
            </a:r>
          </a:p>
        </p:txBody>
      </p:sp>
      <p:pic>
        <p:nvPicPr>
          <p:cNvPr id="21507" name="Рисунок 2">
            <a:extLst>
              <a:ext uri="{FF2B5EF4-FFF2-40B4-BE49-F238E27FC236}">
                <a16:creationId xmlns:a16="http://schemas.microsoft.com/office/drawing/2014/main" xmlns="" id="{9974D661-DB70-4535-AD28-2D31A01D2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412875"/>
            <a:ext cx="89535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3">
            <a:extLst>
              <a:ext uri="{FF2B5EF4-FFF2-40B4-BE49-F238E27FC236}">
                <a16:creationId xmlns:a16="http://schemas.microsoft.com/office/drawing/2014/main" xmlns="" id="{23DA71A0-D1EE-4EF9-B240-4ABF681A8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1916113"/>
            <a:ext cx="703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70,92</a:t>
            </a:r>
          </a:p>
        </p:txBody>
      </p:sp>
      <p:sp>
        <p:nvSpPr>
          <p:cNvPr id="21509" name="TextBox 4">
            <a:extLst>
              <a:ext uri="{FF2B5EF4-FFF2-40B4-BE49-F238E27FC236}">
                <a16:creationId xmlns:a16="http://schemas.microsoft.com/office/drawing/2014/main" xmlns="" id="{59C43336-011A-4A84-935D-4E5D633D0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4610100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82,37</a:t>
            </a:r>
          </a:p>
        </p:txBody>
      </p:sp>
      <p:sp>
        <p:nvSpPr>
          <p:cNvPr id="21510" name="TextBox 5">
            <a:extLst>
              <a:ext uri="{FF2B5EF4-FFF2-40B4-BE49-F238E27FC236}">
                <a16:creationId xmlns:a16="http://schemas.microsoft.com/office/drawing/2014/main" xmlns="" id="{2E23799F-ADFF-46E0-8A7A-A80FC58A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8575" y="2811463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83,62</a:t>
            </a:r>
          </a:p>
        </p:txBody>
      </p:sp>
      <p:sp>
        <p:nvSpPr>
          <p:cNvPr id="21511" name="TextBox 6">
            <a:extLst>
              <a:ext uri="{FF2B5EF4-FFF2-40B4-BE49-F238E27FC236}">
                <a16:creationId xmlns:a16="http://schemas.microsoft.com/office/drawing/2014/main" xmlns="" id="{28D443BF-70E3-47AA-BD45-927B1FEC6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811463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76,09</a:t>
            </a:r>
          </a:p>
        </p:txBody>
      </p:sp>
      <p:sp>
        <p:nvSpPr>
          <p:cNvPr id="21512" name="TextBox 7">
            <a:extLst>
              <a:ext uri="{FF2B5EF4-FFF2-40B4-BE49-F238E27FC236}">
                <a16:creationId xmlns:a16="http://schemas.microsoft.com/office/drawing/2014/main" xmlns="" id="{C10C05CD-538F-4763-BB05-60B925D2C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2420938"/>
            <a:ext cx="473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82,37</a:t>
            </a:r>
          </a:p>
        </p:txBody>
      </p:sp>
      <p:sp>
        <p:nvSpPr>
          <p:cNvPr id="21513" name="TextBox 8">
            <a:extLst>
              <a:ext uri="{FF2B5EF4-FFF2-40B4-BE49-F238E27FC236}">
                <a16:creationId xmlns:a16="http://schemas.microsoft.com/office/drawing/2014/main" xmlns="" id="{6D0ACD63-B74C-4370-A0FF-60E41E52A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238" y="2616200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79,24</a:t>
            </a:r>
          </a:p>
        </p:txBody>
      </p:sp>
      <p:sp>
        <p:nvSpPr>
          <p:cNvPr id="21514" name="TextBox 9">
            <a:extLst>
              <a:ext uri="{FF2B5EF4-FFF2-40B4-BE49-F238E27FC236}">
                <a16:creationId xmlns:a16="http://schemas.microsoft.com/office/drawing/2014/main" xmlns="" id="{838ED5CC-A4C3-43C2-A754-61A50CFEF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101850"/>
            <a:ext cx="569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82, 24</a:t>
            </a:r>
          </a:p>
        </p:txBody>
      </p:sp>
      <p:sp>
        <p:nvSpPr>
          <p:cNvPr id="21515" name="TextBox 10">
            <a:extLst>
              <a:ext uri="{FF2B5EF4-FFF2-40B4-BE49-F238E27FC236}">
                <a16:creationId xmlns:a16="http://schemas.microsoft.com/office/drawing/2014/main" xmlns="" id="{D9A984EC-74E1-439A-85F1-DB7ADFAA8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149725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75,28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8482178-490E-4A6A-9F82-FBD5F94C17DC}"/>
              </a:ext>
            </a:extLst>
          </p:cNvPr>
          <p:cNvSpPr/>
          <p:nvPr/>
        </p:nvSpPr>
        <p:spPr>
          <a:xfrm>
            <a:off x="0" y="6607175"/>
            <a:ext cx="222048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8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http://apps.who.int/gho/data/node.main.688</a:t>
            </a:r>
          </a:p>
        </p:txBody>
      </p:sp>
    </p:spTree>
    <p:extLst>
      <p:ext uri="{BB962C8B-B14F-4D97-AF65-F5344CB8AC3E}">
        <p14:creationId xmlns:p14="http://schemas.microsoft.com/office/powerpoint/2010/main" val="2491710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3C3C34-CB0B-46F8-A073-053D6B24E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Какой уровень дифференциации начисленной заработной платы внутри учреждения для одной должности является, по вашему мнению, допустимым?</a:t>
            </a:r>
            <a:endParaRPr lang="ru-RU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83130D22-8B84-425F-A39D-FD300BB9D7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451818"/>
              </p:ext>
            </p:extLst>
          </p:nvPr>
        </p:nvGraphicFramePr>
        <p:xfrm>
          <a:off x="827584" y="1532198"/>
          <a:ext cx="7488832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5AFD05-660B-40FF-951C-9F70506F8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20" y="5229200"/>
            <a:ext cx="7812360" cy="154900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54149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9FDF5B-57F7-47F3-8B0A-FC73737CB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При правильной реализации идеи эффективного контракта, к чему могло бы привести его внедрение в Вашем учреждении?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CA688CA-CBBA-4994-8EBD-25214C9741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43608" y="2000022"/>
            <a:ext cx="6897960" cy="44937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3ABE48A-C112-46D1-905B-7FFFC6668D37}"/>
              </a:ext>
            </a:extLst>
          </p:cNvPr>
          <p:cNvSpPr/>
          <p:nvPr/>
        </p:nvSpPr>
        <p:spPr>
          <a:xfrm>
            <a:off x="1511660" y="1397781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Было возможно выбрать одновременно несколько  ответов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714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14E822-692A-4610-8372-0D3E2DE0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Как Вы думаете, какое влияние оказали изменения в оплате труда на качество медицинских услуг в вашем учреждении?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853314-0CEB-4CCD-8A81-944A05EB2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68" y="1340768"/>
            <a:ext cx="8748464" cy="190220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4FFF6BEF-3A5A-4F8E-BDCC-E420F7E05E45}"/>
              </a:ext>
            </a:extLst>
          </p:cNvPr>
          <p:cNvGrpSpPr/>
          <p:nvPr/>
        </p:nvGrpSpPr>
        <p:grpSpPr>
          <a:xfrm>
            <a:off x="35496" y="3595550"/>
            <a:ext cx="9054750" cy="3219879"/>
            <a:chOff x="35496" y="3595550"/>
            <a:chExt cx="9054750" cy="3219879"/>
          </a:xfrm>
        </p:grpSpPr>
        <p:graphicFrame>
          <p:nvGraphicFramePr>
            <p:cNvPr id="8" name="Диаграмма 7">
              <a:extLst>
                <a:ext uri="{FF2B5EF4-FFF2-40B4-BE49-F238E27FC236}">
                  <a16:creationId xmlns:a16="http://schemas.microsoft.com/office/drawing/2014/main" xmlns="" id="{CE82D1FC-FA5C-4217-A24E-718BAB40299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1727568"/>
                </p:ext>
              </p:extLst>
            </p:nvPr>
          </p:nvGraphicFramePr>
          <p:xfrm>
            <a:off x="35496" y="3699079"/>
            <a:ext cx="3054606" cy="31163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Диаграмма 8">
              <a:extLst>
                <a:ext uri="{FF2B5EF4-FFF2-40B4-BE49-F238E27FC236}">
                  <a16:creationId xmlns:a16="http://schemas.microsoft.com/office/drawing/2014/main" xmlns="" id="{B9ADAC31-2E77-4945-9C6E-30E189C5803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02688432"/>
                </p:ext>
              </p:extLst>
            </p:nvPr>
          </p:nvGraphicFramePr>
          <p:xfrm>
            <a:off x="6012160" y="3699080"/>
            <a:ext cx="3078086" cy="30926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0" name="Диаграмма 9">
              <a:extLst>
                <a:ext uri="{FF2B5EF4-FFF2-40B4-BE49-F238E27FC236}">
                  <a16:creationId xmlns:a16="http://schemas.microsoft.com/office/drawing/2014/main" xmlns="" id="{FAB0ED21-0931-4295-B361-BB5C4BD4B2A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02152044"/>
                </p:ext>
              </p:extLst>
            </p:nvPr>
          </p:nvGraphicFramePr>
          <p:xfrm>
            <a:off x="3059832" y="3641836"/>
            <a:ext cx="3054606" cy="31163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2469D55C-E1E7-4026-8272-6DA6DE157072}"/>
                </a:ext>
              </a:extLst>
            </p:cNvPr>
            <p:cNvSpPr/>
            <p:nvPr/>
          </p:nvSpPr>
          <p:spPr>
            <a:xfrm>
              <a:off x="1259632" y="3595550"/>
              <a:ext cx="739116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i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В какой степени заработная плата должна зависеть от …</a:t>
              </a:r>
              <a:endParaRPr lang="ru-RU" sz="2000" b="1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B99CE92E-43A1-43B2-8E85-407BE7DB17F8}"/>
              </a:ext>
            </a:extLst>
          </p:cNvPr>
          <p:cNvSpPr/>
          <p:nvPr/>
        </p:nvSpPr>
        <p:spPr>
          <a:xfrm>
            <a:off x="6012160" y="4941168"/>
            <a:ext cx="1224136" cy="144016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32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1A5872-FFF8-4BF8-B3C1-61C5A320A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Оплата по результату с учетом мнения пациентов – основной мировой тренд перехода к ценностной модели здравоохранения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5FA3393-416F-4973-973E-8633B0683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08" y="1389554"/>
            <a:ext cx="4608512" cy="525325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5A04388-B18B-4B51-87C1-BBD5213F5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969" y="1699269"/>
            <a:ext cx="5584204" cy="313561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0D653F8-D385-4C48-8168-F963EE777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7518" y="2313141"/>
            <a:ext cx="6264374" cy="340607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72F826-F835-4AF6-87C0-A10E7F44D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535" y="1342923"/>
            <a:ext cx="3903861" cy="53465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52352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66B83E-30D7-4DCD-8475-C2F16017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ВОЗ: ОПЖ в России и в странах со сходным уровнем экономического развития (ожидаемый уровень) </a:t>
            </a:r>
            <a:br>
              <a:rPr lang="ru-RU" dirty="0"/>
            </a:br>
            <a:r>
              <a:rPr lang="ru-RU" dirty="0"/>
              <a:t>к 2016 году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DC75CF-8ED0-478F-AC3F-0555AB1A3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28800"/>
            <a:ext cx="8424936" cy="50139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5F5780-2843-4912-8E02-1D09E33ABF77}"/>
              </a:ext>
            </a:extLst>
          </p:cNvPr>
          <p:cNvSpPr txBox="1"/>
          <p:nvPr/>
        </p:nvSpPr>
        <p:spPr>
          <a:xfrm>
            <a:off x="1392506" y="3212976"/>
            <a:ext cx="620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Изменение ОПЖ в России в период 1990-2016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+1,8 года</a:t>
            </a:r>
          </a:p>
        </p:txBody>
      </p:sp>
    </p:spTree>
    <p:extLst>
      <p:ext uri="{BB962C8B-B14F-4D97-AF65-F5344CB8AC3E}">
        <p14:creationId xmlns:p14="http://schemas.microsoft.com/office/powerpoint/2010/main" val="384638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486077-5DF8-443E-A4C1-995E3F7A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ВОЗ: ожидаемая продолжительность здоровой жизни в 2015 и ее изменение с 1990 по 2016 </a:t>
            </a:r>
            <a:r>
              <a:rPr lang="ru-RU" dirty="0" err="1"/>
              <a:t>гг</a:t>
            </a:r>
            <a:endParaRPr lang="ru-RU" dirty="0"/>
          </a:p>
        </p:txBody>
      </p:sp>
      <p:pic>
        <p:nvPicPr>
          <p:cNvPr id="3" name="Picture 113">
            <a:extLst>
              <a:ext uri="{FF2B5EF4-FFF2-40B4-BE49-F238E27FC236}">
                <a16:creationId xmlns:a16="http://schemas.microsoft.com/office/drawing/2014/main" xmlns="" id="{1AEB231C-8C36-4638-801F-4757317F8E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7"/>
          <a:stretch/>
        </p:blipFill>
        <p:spPr bwMode="auto">
          <a:xfrm>
            <a:off x="16864" y="5400493"/>
            <a:ext cx="4518624" cy="141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558D5A4-97C7-438F-8565-6F6AFA741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6" y="1777963"/>
            <a:ext cx="4046164" cy="17889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17CE941-A425-465E-BE05-1CA3AD211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94" y="3716186"/>
            <a:ext cx="3642813" cy="151258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C68C2B9-0796-456F-96F8-43E1D15DFC0A}"/>
              </a:ext>
            </a:extLst>
          </p:cNvPr>
          <p:cNvSpPr/>
          <p:nvPr/>
        </p:nvSpPr>
        <p:spPr>
          <a:xfrm>
            <a:off x="-36512" y="1346461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Ожидаемая продолжительность здоровой жизни (</a:t>
            </a:r>
            <a:r>
              <a:rPr lang="en-US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HALE</a:t>
            </a: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в разных странах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17479D-8924-4AB0-A7CE-C29B71427EFC}"/>
              </a:ext>
            </a:extLst>
          </p:cNvPr>
          <p:cNvSpPr txBox="1"/>
          <p:nvPr/>
        </p:nvSpPr>
        <p:spPr>
          <a:xfrm>
            <a:off x="172108" y="3078801"/>
            <a:ext cx="808235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Мужчины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0B080DF-1B78-43E0-8520-748B61DAFA7D}"/>
              </a:ext>
            </a:extLst>
          </p:cNvPr>
          <p:cNvSpPr txBox="1"/>
          <p:nvPr/>
        </p:nvSpPr>
        <p:spPr>
          <a:xfrm>
            <a:off x="181075" y="4574325"/>
            <a:ext cx="840295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Женщины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DB84CEA-F25E-4356-886F-0C46F914EABF}"/>
              </a:ext>
            </a:extLst>
          </p:cNvPr>
          <p:cNvSpPr txBox="1"/>
          <p:nvPr/>
        </p:nvSpPr>
        <p:spPr>
          <a:xfrm>
            <a:off x="2915816" y="2054354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737F764-9613-45BD-8BCB-005C472F54C9}"/>
              </a:ext>
            </a:extLst>
          </p:cNvPr>
          <p:cNvSpPr txBox="1"/>
          <p:nvPr/>
        </p:nvSpPr>
        <p:spPr>
          <a:xfrm>
            <a:off x="2863296" y="3884950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562130E-E018-4D77-B9C6-C90C01DFA869}"/>
              </a:ext>
            </a:extLst>
          </p:cNvPr>
          <p:cNvSpPr txBox="1"/>
          <p:nvPr/>
        </p:nvSpPr>
        <p:spPr>
          <a:xfrm>
            <a:off x="3067744" y="2415020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BED613F-E75B-42B0-90E4-907D49452992}"/>
              </a:ext>
            </a:extLst>
          </p:cNvPr>
          <p:cNvSpPr txBox="1"/>
          <p:nvPr/>
        </p:nvSpPr>
        <p:spPr>
          <a:xfrm>
            <a:off x="650007" y="2328888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EEF4BF-EE3E-4BFE-8B1F-E964A088DC98}"/>
              </a:ext>
            </a:extLst>
          </p:cNvPr>
          <p:cNvSpPr txBox="1"/>
          <p:nvPr/>
        </p:nvSpPr>
        <p:spPr>
          <a:xfrm>
            <a:off x="2915816" y="4189777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1CDC7FC-4639-4F3B-86BD-92BD568C039D}"/>
              </a:ext>
            </a:extLst>
          </p:cNvPr>
          <p:cNvSpPr txBox="1"/>
          <p:nvPr/>
        </p:nvSpPr>
        <p:spPr>
          <a:xfrm>
            <a:off x="825130" y="4120518"/>
            <a:ext cx="432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70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C037908-6BB5-475D-8205-C8838FC2C0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7153" y="6337288"/>
            <a:ext cx="2581275" cy="2857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2B9B6E6F-FCAE-4143-95BE-386460EDED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3766"/>
          <a:stretch/>
        </p:blipFill>
        <p:spPr>
          <a:xfrm>
            <a:off x="4640260" y="2063177"/>
            <a:ext cx="4236579" cy="368526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FDF67C75-2CF9-40BE-A3E8-4CD0A46160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1308" y="5748444"/>
            <a:ext cx="3952730" cy="328654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A157F182-8FD1-497E-981F-5B15F9888783}"/>
              </a:ext>
            </a:extLst>
          </p:cNvPr>
          <p:cNvSpPr/>
          <p:nvPr/>
        </p:nvSpPr>
        <p:spPr>
          <a:xfrm>
            <a:off x="4499992" y="1375060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Динамика продолжительности </a:t>
            </a:r>
            <a:b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здоровой жизни (</a:t>
            </a:r>
            <a:r>
              <a:rPr lang="en-US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HALE</a:t>
            </a: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BA1AD3-56F5-4A46-AB08-FE74EB46E2FA}"/>
              </a:ext>
            </a:extLst>
          </p:cNvPr>
          <p:cNvSpPr txBox="1"/>
          <p:nvPr/>
        </p:nvSpPr>
        <p:spPr>
          <a:xfrm>
            <a:off x="8238858" y="1931848"/>
            <a:ext cx="7024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Япония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73,2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93C95D2-6929-4BD6-A7D9-85023870D7BE}"/>
              </a:ext>
            </a:extLst>
          </p:cNvPr>
          <p:cNvSpPr txBox="1"/>
          <p:nvPr/>
        </p:nvSpPr>
        <p:spPr>
          <a:xfrm>
            <a:off x="8558740" y="2805460"/>
            <a:ext cx="48122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Мир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63,1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2F47155-7526-4DDB-8D3D-1F0298AD7B0A}"/>
              </a:ext>
            </a:extLst>
          </p:cNvPr>
          <p:cNvSpPr txBox="1"/>
          <p:nvPr/>
        </p:nvSpPr>
        <p:spPr>
          <a:xfrm>
            <a:off x="8248261" y="3834647"/>
            <a:ext cx="65139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Россия</a:t>
            </a:r>
            <a:br>
              <a:rPr lang="ru-RU" sz="12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61,9</a:t>
            </a:r>
          </a:p>
        </p:txBody>
      </p:sp>
    </p:spTree>
    <p:extLst>
      <p:ext uri="{BB962C8B-B14F-4D97-AF65-F5344CB8AC3E}">
        <p14:creationId xmlns:p14="http://schemas.microsoft.com/office/powerpoint/2010/main" val="1704210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AC2D7E-815C-4B8F-881E-1EE6F96D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Несмотря на все достижения в здравоохранении,</a:t>
            </a:r>
            <a:br>
              <a:rPr lang="ru-RU" dirty="0"/>
            </a:br>
            <a:r>
              <a:rPr lang="ru-RU" dirty="0"/>
              <a:t> по уровню общей смертности  в 2017 году Россия занимает 20 место, Москва - 51 из 226 стран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9DD1CD24-F9D4-47C6-B65E-3F23A3AEC5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473941"/>
              </p:ext>
            </p:extLst>
          </p:nvPr>
        </p:nvGraphicFramePr>
        <p:xfrm>
          <a:off x="395536" y="1484784"/>
          <a:ext cx="8352927" cy="5047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6297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23668E-79E9-46BF-B58D-79B157FF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0"/>
            <a:ext cx="7416824" cy="1143000"/>
          </a:xfrm>
        </p:spPr>
        <p:txBody>
          <a:bodyPr>
            <a:noAutofit/>
          </a:bodyPr>
          <a:lstStyle/>
          <a:p>
            <a:r>
              <a:rPr lang="ru-RU" dirty="0"/>
              <a:t>ВОЗ: детская смертность  в России и в странах </a:t>
            </a:r>
            <a:br>
              <a:rPr lang="ru-RU" dirty="0"/>
            </a:br>
            <a:r>
              <a:rPr lang="ru-RU" dirty="0"/>
              <a:t>со сходным уровнем экономического развития (ожидаемый уровень) к 2016 году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914D4D-34C5-4CDE-B6F2-C6BEBB5CF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25" y="1700808"/>
            <a:ext cx="7775423" cy="497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41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FE2EAE20-DBDD-41B5-9BBE-32BB39827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0"/>
            <a:ext cx="7272337" cy="1143000"/>
          </a:xfrm>
        </p:spPr>
        <p:txBody>
          <a:bodyPr/>
          <a:lstStyle/>
          <a:p>
            <a:r>
              <a:rPr altLang="ru-RU">
                <a:cs typeface="Cambria Math" panose="02040503050406030204" pitchFamily="18" charset="0"/>
              </a:rPr>
              <a:t>Аналитические данные по смертности в разных возрастах, гендерных группах  и в разные периоды </a:t>
            </a:r>
            <a:br>
              <a:rPr altLang="ru-RU">
                <a:cs typeface="Cambria Math" panose="02040503050406030204" pitchFamily="18" charset="0"/>
              </a:rPr>
            </a:br>
            <a:r>
              <a:rPr altLang="ru-RU">
                <a:cs typeface="Cambria Math" panose="02040503050406030204" pitchFamily="18" charset="0"/>
              </a:rPr>
              <a:t>в отдельной стране </a:t>
            </a:r>
          </a:p>
        </p:txBody>
      </p:sp>
      <p:pic>
        <p:nvPicPr>
          <p:cNvPr id="32771" name="Рисунок 7">
            <a:extLst>
              <a:ext uri="{FF2B5EF4-FFF2-40B4-BE49-F238E27FC236}">
                <a16:creationId xmlns:a16="http://schemas.microsoft.com/office/drawing/2014/main" xmlns="" id="{E7C210CA-5911-4750-8D8C-D0EA95243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9" y="1849438"/>
            <a:ext cx="4608513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Рисунок 9">
            <a:extLst>
              <a:ext uri="{FF2B5EF4-FFF2-40B4-BE49-F238E27FC236}">
                <a16:creationId xmlns:a16="http://schemas.microsoft.com/office/drawing/2014/main" xmlns="" id="{75E03EB1-F1BF-4AF8-A109-886E6BF51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56"/>
          <a:stretch>
            <a:fillRect/>
          </a:stretch>
        </p:blipFill>
        <p:spPr bwMode="auto">
          <a:xfrm>
            <a:off x="5108575" y="1920652"/>
            <a:ext cx="3856038" cy="44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Прямоугольник 10">
            <a:extLst>
              <a:ext uri="{FF2B5EF4-FFF2-40B4-BE49-F238E27FC236}">
                <a16:creationId xmlns:a16="http://schemas.microsoft.com/office/drawing/2014/main" xmlns="" id="{47052B7D-73C8-4ED6-BB3F-5FC55C998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3" y="6611938"/>
            <a:ext cx="45720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8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https://vizhub.healthdata.org</a:t>
            </a:r>
          </a:p>
        </p:txBody>
      </p:sp>
      <p:pic>
        <p:nvPicPr>
          <p:cNvPr id="32774" name="Рисунок 4">
            <a:extLst>
              <a:ext uri="{FF2B5EF4-FFF2-40B4-BE49-F238E27FC236}">
                <a16:creationId xmlns:a16="http://schemas.microsoft.com/office/drawing/2014/main" xmlns="" id="{F63B45D5-6E2C-451A-8AFC-8746DFF80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r="5833"/>
          <a:stretch>
            <a:fillRect/>
          </a:stretch>
        </p:blipFill>
        <p:spPr bwMode="auto">
          <a:xfrm>
            <a:off x="3563938" y="1758950"/>
            <a:ext cx="1617662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Box 7">
            <a:extLst>
              <a:ext uri="{FF2B5EF4-FFF2-40B4-BE49-F238E27FC236}">
                <a16:creationId xmlns:a16="http://schemas.microsoft.com/office/drawing/2014/main" xmlns="" id="{D9AA28F8-4702-44B5-9823-90AD069B3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325563"/>
            <a:ext cx="3816350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Смертность в России на 100 тыс.,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мальчики до 5 лет</a:t>
            </a:r>
          </a:p>
        </p:txBody>
      </p:sp>
      <p:sp>
        <p:nvSpPr>
          <p:cNvPr id="32776" name="TextBox 8">
            <a:extLst>
              <a:ext uri="{FF2B5EF4-FFF2-40B4-BE49-F238E27FC236}">
                <a16:creationId xmlns:a16="http://schemas.microsoft.com/office/drawing/2014/main" xmlns="" id="{590A772B-6BA4-441A-8C03-1F9FB628E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5" y="1325563"/>
            <a:ext cx="4035425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Смертность в России на 100 тыс.,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37609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мужчины 15-49 лет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9185C2D-BC93-4AB2-99EB-39C0CF25B5D5}"/>
              </a:ext>
            </a:extLst>
          </p:cNvPr>
          <p:cNvSpPr/>
          <p:nvPr/>
        </p:nvSpPr>
        <p:spPr>
          <a:xfrm>
            <a:off x="8101013" y="2852738"/>
            <a:ext cx="922337" cy="3883025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4BC51BE-4CAF-4964-BABA-01C3C170AFE5}"/>
              </a:ext>
            </a:extLst>
          </p:cNvPr>
          <p:cNvSpPr txBox="1"/>
          <p:nvPr/>
        </p:nvSpPr>
        <p:spPr>
          <a:xfrm>
            <a:off x="611560" y="2575041"/>
            <a:ext cx="1141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ИНФЕКЦИИ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E9F5AA1-7E1B-4E97-A24F-B6E90398D22B}"/>
              </a:ext>
            </a:extLst>
          </p:cNvPr>
          <p:cNvSpPr txBox="1"/>
          <p:nvPr/>
        </p:nvSpPr>
        <p:spPr>
          <a:xfrm>
            <a:off x="6959617" y="3489371"/>
            <a:ext cx="478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ССЗ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8C4ABC-43D6-46C9-A3FC-6BB10C54E210}"/>
              </a:ext>
            </a:extLst>
          </p:cNvPr>
          <p:cNvSpPr txBox="1"/>
          <p:nvPr/>
        </p:nvSpPr>
        <p:spPr>
          <a:xfrm>
            <a:off x="6542965" y="5257457"/>
            <a:ext cx="885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ТРАВМЫ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00FA2C5-4EF2-4B5A-8E45-AA03C18C49EE}"/>
              </a:ext>
            </a:extLst>
          </p:cNvPr>
          <p:cNvSpPr txBox="1"/>
          <p:nvPr/>
        </p:nvSpPr>
        <p:spPr>
          <a:xfrm>
            <a:off x="6864879" y="2728929"/>
            <a:ext cx="6461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ОНКО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241827-1C9C-422D-884A-7FB71035489A}"/>
              </a:ext>
            </a:extLst>
          </p:cNvPr>
          <p:cNvSpPr txBox="1"/>
          <p:nvPr/>
        </p:nvSpPr>
        <p:spPr>
          <a:xfrm>
            <a:off x="1085472" y="4949680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Др. НИЗ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58C4ABC-43D6-46C9-A3FC-6BB10C54E210}"/>
              </a:ext>
            </a:extLst>
          </p:cNvPr>
          <p:cNvSpPr txBox="1"/>
          <p:nvPr/>
        </p:nvSpPr>
        <p:spPr>
          <a:xfrm>
            <a:off x="910231" y="5700027"/>
            <a:ext cx="885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ТРАВМЫ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4BC51BE-4CAF-4964-BABA-01C3C170AFE5}"/>
              </a:ext>
            </a:extLst>
          </p:cNvPr>
          <p:cNvSpPr txBox="1"/>
          <p:nvPr/>
        </p:nvSpPr>
        <p:spPr>
          <a:xfrm>
            <a:off x="671623" y="3695104"/>
            <a:ext cx="153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НЕОНАТАЛЬНЫЕ</a:t>
            </a:r>
            <a:b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</a:b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ПРОБЛЕМЫ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9F5AA1-7E1B-4E97-A24F-B6E90398D22B}"/>
              </a:ext>
            </a:extLst>
          </p:cNvPr>
          <p:cNvSpPr txBox="1"/>
          <p:nvPr/>
        </p:nvSpPr>
        <p:spPr>
          <a:xfrm>
            <a:off x="6719765" y="4166273"/>
            <a:ext cx="7282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НЕВРО</a:t>
            </a:r>
          </a:p>
        </p:txBody>
      </p:sp>
    </p:spTree>
    <p:extLst>
      <p:ext uri="{BB962C8B-B14F-4D97-AF65-F5344CB8AC3E}">
        <p14:creationId xmlns:p14="http://schemas.microsoft.com/office/powerpoint/2010/main" val="33374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197F9F-3833-4E36-8FC4-975EF1B6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Смертность в России на 100 тыс.  населения </a:t>
            </a:r>
            <a:br>
              <a:rPr lang="ru-RU" altLang="ru-RU" dirty="0"/>
            </a:br>
            <a:r>
              <a:rPr lang="ru-RU" altLang="ru-RU" dirty="0"/>
              <a:t>в возрасте 15-49 лет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EA8D4A-45AE-43F8-A18A-B5EC61954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5"/>
            <a:ext cx="4241804" cy="48965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75F817-7507-4AB8-A888-0F85C430E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377" y="1800664"/>
            <a:ext cx="4466922" cy="48686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F0185F7-18C5-45E3-BAC9-C01478FC8A34}"/>
              </a:ext>
            </a:extLst>
          </p:cNvPr>
          <p:cNvSpPr txBox="1"/>
          <p:nvPr/>
        </p:nvSpPr>
        <p:spPr>
          <a:xfrm>
            <a:off x="1330998" y="1307870"/>
            <a:ext cx="11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мужчины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F6BEFBD-7C73-4B7B-831F-4A631281DAC9}"/>
              </a:ext>
            </a:extLst>
          </p:cNvPr>
          <p:cNvSpPr txBox="1"/>
          <p:nvPr/>
        </p:nvSpPr>
        <p:spPr>
          <a:xfrm>
            <a:off x="6496322" y="1321142"/>
            <a:ext cx="120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женщины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157584EC-3B81-4CF3-84EB-A58F2C59E747}"/>
              </a:ext>
            </a:extLst>
          </p:cNvPr>
          <p:cNvGrpSpPr/>
          <p:nvPr/>
        </p:nvGrpSpPr>
        <p:grpSpPr>
          <a:xfrm>
            <a:off x="599402" y="1750963"/>
            <a:ext cx="7814863" cy="4682507"/>
            <a:chOff x="599402" y="1750963"/>
            <a:chExt cx="7814863" cy="46825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2AD2381-100A-440E-8ED7-A98DA1F7C561}"/>
                </a:ext>
              </a:extLst>
            </p:cNvPr>
            <p:cNvSpPr txBox="1"/>
            <p:nvPr/>
          </p:nvSpPr>
          <p:spPr>
            <a:xfrm rot="18427257">
              <a:off x="7612282" y="2361755"/>
              <a:ext cx="1234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инфекции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37C828-7367-4A4B-9860-8D903CAC66A2}"/>
                </a:ext>
              </a:extLst>
            </p:cNvPr>
            <p:cNvSpPr txBox="1"/>
            <p:nvPr/>
          </p:nvSpPr>
          <p:spPr>
            <a:xfrm rot="18427257">
              <a:off x="2174577" y="2183614"/>
              <a:ext cx="1234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инфекции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73620FF-3417-46F1-998D-61D940644EDA}"/>
                </a:ext>
              </a:extLst>
            </p:cNvPr>
            <p:cNvSpPr txBox="1"/>
            <p:nvPr/>
          </p:nvSpPr>
          <p:spPr>
            <a:xfrm rot="18427257">
              <a:off x="7051347" y="4756695"/>
              <a:ext cx="2286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травмы, отравления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236FD40-26E3-4F13-90A7-A8848AA25891}"/>
                </a:ext>
              </a:extLst>
            </p:cNvPr>
            <p:cNvSpPr txBox="1"/>
            <p:nvPr/>
          </p:nvSpPr>
          <p:spPr>
            <a:xfrm rot="18427257">
              <a:off x="1926903" y="4580075"/>
              <a:ext cx="2286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травмы, отравления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9907451-9619-4477-80DC-287F8D2AEEE9}"/>
                </a:ext>
              </a:extLst>
            </p:cNvPr>
            <p:cNvSpPr txBox="1"/>
            <p:nvPr/>
          </p:nvSpPr>
          <p:spPr>
            <a:xfrm rot="18427257">
              <a:off x="4900079" y="5462787"/>
              <a:ext cx="12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алкоголь, </a:t>
              </a:r>
            </a:p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наркотики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8424B3E-4D0F-4B95-9087-E3FC656CFC73}"/>
                </a:ext>
              </a:extLst>
            </p:cNvPr>
            <p:cNvSpPr txBox="1"/>
            <p:nvPr/>
          </p:nvSpPr>
          <p:spPr>
            <a:xfrm rot="18427257">
              <a:off x="275050" y="5218968"/>
              <a:ext cx="12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алкоголь, </a:t>
              </a:r>
            </a:p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наркотики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24E66EE-0C79-41B4-85A0-44E3780B26DD}"/>
                </a:ext>
              </a:extLst>
            </p:cNvPr>
            <p:cNvSpPr txBox="1"/>
            <p:nvPr/>
          </p:nvSpPr>
          <p:spPr>
            <a:xfrm rot="18427257">
              <a:off x="5965652" y="3039560"/>
              <a:ext cx="1279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онкология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564B6E16-CA18-4A7C-94DD-62BB64AA1FD7}"/>
              </a:ext>
            </a:extLst>
          </p:cNvPr>
          <p:cNvGrpSpPr/>
          <p:nvPr/>
        </p:nvGrpSpPr>
        <p:grpSpPr>
          <a:xfrm>
            <a:off x="636464" y="2538688"/>
            <a:ext cx="4966121" cy="1521711"/>
            <a:chOff x="636464" y="2538688"/>
            <a:chExt cx="4966121" cy="152171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6DC23C8-BF75-43D1-8DF3-893BFD7D675C}"/>
                </a:ext>
              </a:extLst>
            </p:cNvPr>
            <p:cNvSpPr txBox="1"/>
            <p:nvPr/>
          </p:nvSpPr>
          <p:spPr>
            <a:xfrm rot="18427257">
              <a:off x="4737925" y="3195739"/>
              <a:ext cx="1359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сосудистые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80EF1B9-E4E8-41CF-A6B9-929A7C9A549E}"/>
                </a:ext>
              </a:extLst>
            </p:cNvPr>
            <p:cNvSpPr txBox="1"/>
            <p:nvPr/>
          </p:nvSpPr>
          <p:spPr>
            <a:xfrm rot="18427257">
              <a:off x="141136" y="3034016"/>
              <a:ext cx="1359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сосудистые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58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92190</TotalTime>
  <Words>966</Words>
  <Application>Microsoft Office PowerPoint</Application>
  <PresentationFormat>Экран (4:3)</PresentationFormat>
  <Paragraphs>245</Paragraphs>
  <Slides>33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Роль эффективного контракта в реализации целей Указа Президента РФ </vt:lpstr>
      <vt:lpstr>Целевые индикаторы Указа Президента РФ до 2024</vt:lpstr>
      <vt:lpstr>ВОЗ: Оценка индикатора ожидаемой продолжительности жизни  (LE) в 2015году   для разных стран</vt:lpstr>
      <vt:lpstr>ВОЗ: ОПЖ в России и в странах со сходным уровнем экономического развития (ожидаемый уровень)  к 2016 году</vt:lpstr>
      <vt:lpstr>ВОЗ: ожидаемая продолжительность здоровой жизни в 2015 и ее изменение с 1990 по 2016 гг</vt:lpstr>
      <vt:lpstr>Несмотря на все достижения в здравоохранении,  по уровню общей смертности  в 2017 году Россия занимает 20 место, Москва - 51 из 226 стран</vt:lpstr>
      <vt:lpstr>ВОЗ: детская смертность  в России и в странах  со сходным уровнем экономического развития (ожидаемый уровень) к 2016 году</vt:lpstr>
      <vt:lpstr>Аналитические данные по смертности в разных возрастах, гендерных группах  и в разные периоды  в отдельной стране </vt:lpstr>
      <vt:lpstr>Смертность в России на 100 тыс.  населения  в возрасте 15-49 лет</vt:lpstr>
      <vt:lpstr>Специфика показателей смертности  в трудоспособных возрастах в РФ в 2016 году</vt:lpstr>
      <vt:lpstr>Смертность и потери лет жизни в связи  с заболеваниями в России в разных возрастах в 2016</vt:lpstr>
      <vt:lpstr>Обеспеченность госпитальными койками,  на 10 тысяч населения, 2004-2014,  данные ВОЗ, 2016</vt:lpstr>
      <vt:lpstr>Обеспеченность врачами на 10 000 населения  1998-2015,  данные ВОЗ, 2016</vt:lpstr>
      <vt:lpstr>Показатель потенциально потерянных лет жизни  PYLL как индикатор эффективности систем здравоохранения</vt:lpstr>
      <vt:lpstr>Основные причины, приводящие к потерям лет жизни и их изменение в период 2005-2016</vt:lpstr>
      <vt:lpstr>Результат изменения ОПЖ при удвоении каждого из основных влияющих факторов</vt:lpstr>
      <vt:lpstr>Цели Стратегии реформирования здравоохранения в странах ЕС на период 2014-2020</vt:lpstr>
      <vt:lpstr>Задачи  реформы здравоохранения в ЕС до 2020</vt:lpstr>
      <vt:lpstr>ВЦИОМ: изменение отношения россиян к здоровью</vt:lpstr>
      <vt:lpstr>Опрос  россиян на выставке медицинского туризма 2015 Moscow MedShow</vt:lpstr>
      <vt:lpstr>Портрет российского выездного туриста</vt:lpstr>
      <vt:lpstr>Цена конкретных проблем с эффективностью</vt:lpstr>
      <vt:lpstr>ВОЗ: зоны неэффективности здравоохранения</vt:lpstr>
      <vt:lpstr>Опрос об эффективном контракте 2145 работников медицинских организаций</vt:lpstr>
      <vt:lpstr>От чего зависит заработная плата в Вашем учреждении?</vt:lpstr>
      <vt:lpstr>Укажите, пожалуйста, к каким видам доплат в вашем учреждении (компенсационным, стимулирующим, иным) относятся следующие доплаты?</vt:lpstr>
      <vt:lpstr>Индикаторы и критерии – ожидания и реальность</vt:lpstr>
      <vt:lpstr>Принцип распределения  стимулирующих выплат – ожидания и реальность</vt:lpstr>
      <vt:lpstr>Условия стимулирования – ожидания и реальность</vt:lpstr>
      <vt:lpstr>Какой уровень дифференциации начисленной заработной платы внутри учреждения для одной должности является, по вашему мнению, допустимым?</vt:lpstr>
      <vt:lpstr>При правильной реализации идеи эффективного контракта, к чему могло бы привести его внедрение в Вашем учреждении?</vt:lpstr>
      <vt:lpstr>Как Вы думаете, какое влияние оказали изменения в оплате труда на качество медицинских услуг в вашем учреждении?</vt:lpstr>
      <vt:lpstr>Оплата по результату с учетом мнения пациентов – основной мировой тренд перехода к ценностной модели здравоохранения 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DNA7 X86</dc:creator>
  <cp:lastModifiedBy>User</cp:lastModifiedBy>
  <cp:revision>1312</cp:revision>
  <dcterms:created xsi:type="dcterms:W3CDTF">2011-02-25T19:38:57Z</dcterms:created>
  <dcterms:modified xsi:type="dcterms:W3CDTF">2018-06-07T10:34:18Z</dcterms:modified>
</cp:coreProperties>
</file>