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1"/>
  </p:handoutMasterIdLst>
  <p:sldIdLst>
    <p:sldId id="256" r:id="rId2"/>
    <p:sldId id="483" r:id="rId3"/>
    <p:sldId id="491" r:id="rId4"/>
    <p:sldId id="492" r:id="rId5"/>
    <p:sldId id="493" r:id="rId6"/>
    <p:sldId id="482" r:id="rId7"/>
    <p:sldId id="490" r:id="rId8"/>
    <p:sldId id="484" r:id="rId9"/>
    <p:sldId id="485" r:id="rId10"/>
    <p:sldId id="489" r:id="rId11"/>
    <p:sldId id="486" r:id="rId12"/>
    <p:sldId id="487" r:id="rId13"/>
    <p:sldId id="488" r:id="rId14"/>
    <p:sldId id="452" r:id="rId15"/>
    <p:sldId id="453" r:id="rId16"/>
    <p:sldId id="454" r:id="rId17"/>
    <p:sldId id="455" r:id="rId18"/>
    <p:sldId id="456" r:id="rId19"/>
    <p:sldId id="457" r:id="rId20"/>
    <p:sldId id="458" r:id="rId21"/>
    <p:sldId id="459" r:id="rId22"/>
    <p:sldId id="464" r:id="rId23"/>
    <p:sldId id="465" r:id="rId24"/>
    <p:sldId id="466" r:id="rId25"/>
    <p:sldId id="477" r:id="rId26"/>
    <p:sldId id="478" r:id="rId27"/>
    <p:sldId id="479" r:id="rId28"/>
    <p:sldId id="480" r:id="rId29"/>
    <p:sldId id="363" r:id="rId30"/>
  </p:sldIdLst>
  <p:sldSz cx="9144000" cy="6858000" type="screen4x3"/>
  <p:notesSz cx="6797675" cy="992822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FDF1"/>
    <a:srgbClr val="FCF9E4"/>
    <a:srgbClr val="FEED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234" y="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D89212-F244-46D7-850D-5086E09A09B8}" type="datetimeFigureOut">
              <a:rPr lang="ru-RU" smtClean="0"/>
              <a:t>07.06.2018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A4EDC5-F52E-4D18-8DE1-8F6D8BFFBD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50450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0BFFF8-CE88-4283-B7C5-6324931A937D}" type="datetimeFigureOut">
              <a:rPr lang="ru-RU"/>
              <a:pPr>
                <a:defRPr/>
              </a:pPr>
              <a:t>07.06.2018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B36FA6-7E58-4466-B3FD-67EA9B6655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72149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1214EF-0C12-4282-9988-EDD26192E2A9}" type="datetimeFigureOut">
              <a:rPr lang="ru-RU"/>
              <a:pPr>
                <a:defRPr/>
              </a:pPr>
              <a:t>07.06.2018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A9E7E5-02BB-4F09-98CC-EA0761A09A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7519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F55861-49F5-45E2-AE4F-7768A3930069}" type="datetimeFigureOut">
              <a:rPr lang="ru-RU"/>
              <a:pPr>
                <a:defRPr/>
              </a:pPr>
              <a:t>07.06.2018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D4536B-2E5B-4D44-B90C-D627B77D76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7478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893332-9BC3-47BD-B878-57046F52DAF5}" type="datetimeFigureOut">
              <a:rPr lang="ru-RU"/>
              <a:pPr>
                <a:defRPr/>
              </a:pPr>
              <a:t>07.06.2018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06CC08-2618-4A8D-BA0C-6D86DC5D60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7430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C23BBA-587C-4593-AE36-965D54AB2903}" type="datetimeFigureOut">
              <a:rPr lang="ru-RU"/>
              <a:pPr>
                <a:defRPr/>
              </a:pPr>
              <a:t>07.06.2018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F6CBFA-92CC-4986-9A74-0D3E03C61B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4799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74A2A8-3CA8-43F6-890F-6007E2441A80}" type="datetimeFigureOut">
              <a:rPr lang="ru-RU"/>
              <a:pPr>
                <a:defRPr/>
              </a:pPr>
              <a:t>07.06.2018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09F535-D2A0-4C70-A65F-3AED5F0FFD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9516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C30831-8F4E-48E8-ADBD-27B3D7FFEEAC}" type="datetimeFigureOut">
              <a:rPr lang="ru-RU"/>
              <a:pPr>
                <a:defRPr/>
              </a:pPr>
              <a:t>07.06.2018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CC01B2-D9C4-4002-BB25-00829EF3F5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8631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E636BF-5A06-4991-80B6-6FDFB2E3D235}" type="datetimeFigureOut">
              <a:rPr lang="ru-RU"/>
              <a:pPr>
                <a:defRPr/>
              </a:pPr>
              <a:t>07.06.2018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20DEE-840B-4422-8B73-A49A2F60E0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9085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4099AB-60DB-4D28-982A-1CDEF9693EF4}" type="datetimeFigureOut">
              <a:rPr lang="ru-RU"/>
              <a:pPr>
                <a:defRPr/>
              </a:pPr>
              <a:t>07.06.2018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8AF617-3CDA-4E7C-9FDB-D6083FC1E3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40914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734ECF-1189-486B-BB20-EB81CB6F85AC}" type="datetimeFigureOut">
              <a:rPr lang="ru-RU"/>
              <a:pPr>
                <a:defRPr/>
              </a:pPr>
              <a:t>07.06.2018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E39B68-FB98-474A-822B-53025438EB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31175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9C61B5-23CB-441F-BDA3-C26D122A48E0}" type="datetimeFigureOut">
              <a:rPr lang="ru-RU"/>
              <a:pPr>
                <a:defRPr/>
              </a:pPr>
              <a:t>07.06.2018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3F8A42-D0E8-4121-AF69-39D8451654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930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61A8EE7-1157-48E0-AC6D-06F191C6F69D}" type="datetimeFigureOut">
              <a:rPr lang="ru-RU"/>
              <a:pPr>
                <a:defRPr/>
              </a:pPr>
              <a:t>07.06.2018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C810ABD-8B80-4578-9269-5A1D5E07F2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consultantplus://offline/ref=AF6CCA4513C4D87D82843E406BEFCC796D66DC10FFC21085610B542DF7DEEFO" TargetMode="External"/><Relationship Id="rId2" Type="http://schemas.openxmlformats.org/officeDocument/2006/relationships/hyperlink" Target="consultantplus://offline/ref=AF6CCA4513C4D87D82843E406BEFCC796E69D010F2C11085610B542DF7DEEFO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15913" y="1556792"/>
            <a:ext cx="8512175" cy="1151483"/>
          </a:xfrm>
        </p:spPr>
        <p:txBody>
          <a:bodyPr/>
          <a:lstStyle/>
          <a:p>
            <a:r>
              <a:rPr lang="ru-RU" sz="3600" b="1" dirty="0" smtClean="0">
                <a:solidFill>
                  <a:schemeClr val="tx2"/>
                </a:solidFill>
              </a:rPr>
              <a:t>Актуальные </a:t>
            </a:r>
            <a:r>
              <a:rPr lang="ru-RU" sz="3600" b="1" dirty="0">
                <a:solidFill>
                  <a:schemeClr val="tx2"/>
                </a:solidFill>
              </a:rPr>
              <a:t>проблемы применения </a:t>
            </a:r>
            <a:r>
              <a:rPr lang="ru-RU" sz="3600" b="1" dirty="0" smtClean="0">
                <a:solidFill>
                  <a:schemeClr val="tx2"/>
                </a:solidFill>
              </a:rPr>
              <a:t>профессиональных стандартов </a:t>
            </a:r>
            <a:r>
              <a:rPr lang="ru-RU" sz="3600" b="1" dirty="0">
                <a:solidFill>
                  <a:schemeClr val="tx2"/>
                </a:solidFill>
              </a:rPr>
              <a:t>в медицинских </a:t>
            </a:r>
            <a:r>
              <a:rPr lang="ru-RU" sz="3600" b="1" dirty="0" smtClean="0">
                <a:solidFill>
                  <a:schemeClr val="tx2"/>
                </a:solidFill>
              </a:rPr>
              <a:t>организациях</a:t>
            </a:r>
            <a:endParaRPr lang="ru-RU" sz="3600" b="1" dirty="0">
              <a:solidFill>
                <a:schemeClr val="tx2"/>
              </a:solidFill>
            </a:endParaRPr>
          </a:p>
          <a:p>
            <a:endParaRPr lang="ru-RU" altLang="ru-RU" sz="3600" b="1" dirty="0" smtClean="0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5589588"/>
            <a:ext cx="9144000" cy="12684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/>
              <a:t>ООО «Росмедконсалтинг»</a:t>
            </a:r>
          </a:p>
          <a:p>
            <a:pPr algn="ctr">
              <a:defRPr/>
            </a:pPr>
            <a:r>
              <a:rPr lang="ru-RU" sz="1600" dirty="0"/>
              <a:t>18 линия В.О., дом 29, лит. А, офис Б600, БЦ «Сенатор» </a:t>
            </a:r>
          </a:p>
          <a:p>
            <a:pPr algn="ctr">
              <a:defRPr/>
            </a:pPr>
            <a:r>
              <a:rPr lang="ru-RU" sz="1600" dirty="0"/>
              <a:t>Тел.</a:t>
            </a:r>
            <a:r>
              <a:rPr lang="en-US" sz="1600" dirty="0"/>
              <a:t>/</a:t>
            </a:r>
            <a:r>
              <a:rPr lang="ru-RU" sz="1600" dirty="0"/>
              <a:t>факс 7 (812) 332 75 60</a:t>
            </a:r>
          </a:p>
          <a:p>
            <a:pPr algn="ctr">
              <a:defRPr/>
            </a:pPr>
            <a:r>
              <a:rPr lang="en-US" sz="1600" dirty="0"/>
              <a:t>www.rosmedconsulting.ru</a:t>
            </a:r>
            <a:endParaRPr lang="ru-RU" sz="1600" dirty="0"/>
          </a:p>
        </p:txBody>
      </p:sp>
      <p:sp>
        <p:nvSpPr>
          <p:cNvPr id="2054" name="Подзаголовок 2"/>
          <p:cNvSpPr txBox="1">
            <a:spLocks/>
          </p:cNvSpPr>
          <p:nvPr/>
        </p:nvSpPr>
        <p:spPr bwMode="auto">
          <a:xfrm>
            <a:off x="395286" y="3501008"/>
            <a:ext cx="8353425" cy="1585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charset="0"/>
              <a:buNone/>
            </a:pPr>
            <a:endParaRPr lang="ru-RU" altLang="ru-RU" sz="700" dirty="0">
              <a:solidFill>
                <a:srgbClr val="898989"/>
              </a:solidFill>
            </a:endParaRP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 typeface="Arial" charset="0"/>
              <a:buNone/>
            </a:pPr>
            <a:r>
              <a:rPr lang="ru-RU" altLang="ru-RU" sz="2400" dirty="0" smtClean="0">
                <a:solidFill>
                  <a:schemeClr val="tx2"/>
                </a:solidFill>
              </a:rPr>
              <a:t>Хмелевская Елена Федоровна</a:t>
            </a:r>
            <a:endParaRPr lang="ru-RU" altLang="ru-RU" sz="2400" dirty="0">
              <a:solidFill>
                <a:schemeClr val="tx2"/>
              </a:solidFill>
            </a:endParaRP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 typeface="Arial" charset="0"/>
              <a:buNone/>
            </a:pPr>
            <a:r>
              <a:rPr lang="ru-RU" altLang="ru-RU" sz="1800" dirty="0" smtClean="0">
                <a:solidFill>
                  <a:schemeClr val="tx2"/>
                </a:solidFill>
              </a:rPr>
              <a:t>Адвокат, советник специализированной юридической компании «Росмедконсалтинг»</a:t>
            </a:r>
            <a:endParaRPr lang="ru-RU" altLang="ru-RU" sz="1800" dirty="0">
              <a:solidFill>
                <a:schemeClr val="tx2"/>
              </a:solidFill>
            </a:endParaRPr>
          </a:p>
        </p:txBody>
      </p:sp>
      <p:pic>
        <p:nvPicPr>
          <p:cNvPr id="1026" name="Picture 2" descr="C:\Users\Public\Documents\khela\Росмед\Логотип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7978" y="188640"/>
            <a:ext cx="3128044" cy="1229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385763"/>
            <a:ext cx="6516216" cy="10990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357188" eaLnBrk="1" hangingPunct="1">
              <a:defRPr/>
            </a:pPr>
            <a:r>
              <a:rPr lang="ru-RU" sz="3100" b="1" dirty="0" smtClean="0">
                <a:solidFill>
                  <a:schemeClr val="bg1"/>
                </a:solidFill>
              </a:rPr>
              <a:t>Обязательное применение </a:t>
            </a:r>
          </a:p>
          <a:p>
            <a:pPr indent="357188" eaLnBrk="1" hangingPunct="1">
              <a:defRPr/>
            </a:pPr>
            <a:r>
              <a:rPr lang="ru-RU" sz="3100" b="1" dirty="0" smtClean="0">
                <a:solidFill>
                  <a:schemeClr val="bg1"/>
                </a:solidFill>
              </a:rPr>
              <a:t>на основании ст. 195.3 ТК РФ    2/4</a:t>
            </a:r>
            <a:endParaRPr lang="ru-RU" sz="3100" b="1" dirty="0">
              <a:solidFill>
                <a:schemeClr val="bg1"/>
              </a:solidFill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 bwMode="auto">
          <a:xfrm>
            <a:off x="467545" y="1772816"/>
            <a:ext cx="8280920" cy="3672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200" dirty="0" smtClean="0">
                <a:solidFill>
                  <a:schemeClr val="tx2"/>
                </a:solidFill>
              </a:rPr>
              <a:t>Примеры:</a:t>
            </a:r>
          </a:p>
          <a:p>
            <a:pPr marL="0" indent="0">
              <a:buNone/>
            </a:pPr>
            <a:r>
              <a:rPr lang="en-US" sz="2000" b="1" dirty="0" smtClean="0">
                <a:solidFill>
                  <a:srgbClr val="00B050"/>
                </a:solidFill>
              </a:rPr>
              <a:t>V</a:t>
            </a:r>
            <a:r>
              <a:rPr lang="ru-RU" sz="2000" b="1" dirty="0" smtClean="0">
                <a:solidFill>
                  <a:srgbClr val="00B050"/>
                </a:solidFill>
              </a:rPr>
              <a:t> </a:t>
            </a:r>
            <a:r>
              <a:rPr lang="ru-RU" sz="2000" dirty="0" smtClean="0">
                <a:solidFill>
                  <a:schemeClr val="tx2"/>
                </a:solidFill>
              </a:rPr>
              <a:t>медицинские работники</a:t>
            </a:r>
          </a:p>
          <a:p>
            <a:pPr marL="0" indent="0">
              <a:buNone/>
            </a:pPr>
            <a:r>
              <a:rPr lang="en-US" sz="2000" b="1" dirty="0" smtClean="0">
                <a:solidFill>
                  <a:srgbClr val="00B050"/>
                </a:solidFill>
              </a:rPr>
              <a:t>V</a:t>
            </a:r>
            <a:r>
              <a:rPr lang="ru-RU" sz="2000" b="1" dirty="0" smtClean="0">
                <a:solidFill>
                  <a:srgbClr val="00B050"/>
                </a:solidFill>
              </a:rPr>
              <a:t> </a:t>
            </a:r>
            <a:r>
              <a:rPr lang="ru-RU" sz="2000" dirty="0" smtClean="0">
                <a:solidFill>
                  <a:schemeClr val="tx2"/>
                </a:solidFill>
              </a:rPr>
              <a:t>водитель</a:t>
            </a:r>
          </a:p>
          <a:p>
            <a:pPr marL="0" indent="0">
              <a:buNone/>
            </a:pPr>
            <a:r>
              <a:rPr lang="en-US" sz="2000" b="1" dirty="0" smtClean="0">
                <a:solidFill>
                  <a:srgbClr val="00B050"/>
                </a:solidFill>
              </a:rPr>
              <a:t>V</a:t>
            </a:r>
            <a:r>
              <a:rPr lang="ru-RU" sz="2000" b="1" dirty="0" smtClean="0">
                <a:solidFill>
                  <a:srgbClr val="00B050"/>
                </a:solidFill>
              </a:rPr>
              <a:t> </a:t>
            </a:r>
            <a:r>
              <a:rPr lang="ru-RU" sz="2000" dirty="0" smtClean="0">
                <a:solidFill>
                  <a:schemeClr val="tx2"/>
                </a:solidFill>
              </a:rPr>
              <a:t>специалист по закупкам</a:t>
            </a:r>
          </a:p>
          <a:p>
            <a:pPr marL="0" indent="0">
              <a:buNone/>
            </a:pPr>
            <a:r>
              <a:rPr lang="ru-RU" sz="2000" b="1" dirty="0">
                <a:solidFill>
                  <a:srgbClr val="FF0000"/>
                </a:solidFill>
              </a:rPr>
              <a:t>Х </a:t>
            </a:r>
            <a:r>
              <a:rPr lang="ru-RU" sz="2000" strike="sngStrike" dirty="0" smtClean="0">
                <a:solidFill>
                  <a:schemeClr val="tx2"/>
                </a:solidFill>
              </a:rPr>
              <a:t>секретарь</a:t>
            </a:r>
          </a:p>
          <a:p>
            <a:pPr marL="0" indent="0">
              <a:buNone/>
            </a:pPr>
            <a:r>
              <a:rPr lang="ru-RU" sz="2000" b="1" dirty="0">
                <a:solidFill>
                  <a:srgbClr val="FF0000"/>
                </a:solidFill>
              </a:rPr>
              <a:t>Х </a:t>
            </a:r>
            <a:r>
              <a:rPr lang="ru-RU" sz="2000" strike="sngStrike" dirty="0" smtClean="0">
                <a:solidFill>
                  <a:schemeClr val="tx2"/>
                </a:solidFill>
              </a:rPr>
              <a:t>специалист по кадрам</a:t>
            </a:r>
          </a:p>
          <a:p>
            <a:pPr marL="0" indent="0">
              <a:buNone/>
            </a:pPr>
            <a:r>
              <a:rPr lang="ru-RU" sz="2000" b="1" dirty="0">
                <a:solidFill>
                  <a:srgbClr val="FF0000"/>
                </a:solidFill>
              </a:rPr>
              <a:t>Х </a:t>
            </a:r>
            <a:r>
              <a:rPr lang="ru-RU" sz="2000" strike="sngStrike" dirty="0" smtClean="0">
                <a:solidFill>
                  <a:schemeClr val="tx2"/>
                </a:solidFill>
              </a:rPr>
              <a:t>экономист</a:t>
            </a:r>
            <a:endParaRPr lang="ru-RU" sz="2000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ru-RU" sz="2000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ru-RU" sz="2000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ru-RU" sz="2000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ru-RU" sz="2000" dirty="0">
              <a:solidFill>
                <a:schemeClr val="tx2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5589588"/>
            <a:ext cx="9144000" cy="12684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/>
              <a:t>ООО «Росмедконсалтинг»</a:t>
            </a:r>
          </a:p>
          <a:p>
            <a:pPr algn="ctr">
              <a:defRPr/>
            </a:pPr>
            <a:r>
              <a:rPr lang="ru-RU" sz="1600" dirty="0"/>
              <a:t>18 линия В.О., дом 29, лит. А, офис Б600, БЦ «Сенатор» </a:t>
            </a:r>
          </a:p>
          <a:p>
            <a:pPr algn="ctr">
              <a:defRPr/>
            </a:pPr>
            <a:r>
              <a:rPr lang="ru-RU" sz="1600" dirty="0"/>
              <a:t>Тел.</a:t>
            </a:r>
            <a:r>
              <a:rPr lang="en-US" sz="1600" dirty="0"/>
              <a:t>/</a:t>
            </a:r>
            <a:r>
              <a:rPr lang="ru-RU" sz="1600" dirty="0"/>
              <a:t>факс 7 (812) 332 75 60</a:t>
            </a:r>
          </a:p>
          <a:p>
            <a:pPr algn="ctr">
              <a:defRPr/>
            </a:pPr>
            <a:r>
              <a:rPr lang="en-US" sz="1600" dirty="0"/>
              <a:t>www.rosmedconsulting.ru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077078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385763"/>
            <a:ext cx="6516216" cy="10990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357188" eaLnBrk="1" hangingPunct="1">
              <a:defRPr/>
            </a:pPr>
            <a:r>
              <a:rPr lang="ru-RU" sz="3100" b="1" dirty="0" smtClean="0">
                <a:solidFill>
                  <a:schemeClr val="bg1"/>
                </a:solidFill>
              </a:rPr>
              <a:t>Обязательное применение </a:t>
            </a:r>
          </a:p>
          <a:p>
            <a:pPr indent="357188" eaLnBrk="1" hangingPunct="1">
              <a:defRPr/>
            </a:pPr>
            <a:r>
              <a:rPr lang="ru-RU" sz="3100" b="1" dirty="0" smtClean="0">
                <a:solidFill>
                  <a:schemeClr val="bg1"/>
                </a:solidFill>
              </a:rPr>
              <a:t>на основании ст. 195.3 ТК РФ    3/4</a:t>
            </a:r>
            <a:endParaRPr lang="ru-RU" sz="3100" b="1" dirty="0">
              <a:solidFill>
                <a:schemeClr val="bg1"/>
              </a:solidFill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 bwMode="auto">
          <a:xfrm>
            <a:off x="467545" y="1772816"/>
            <a:ext cx="8280920" cy="3672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ru-RU" sz="2200" dirty="0" smtClean="0">
                <a:solidFill>
                  <a:schemeClr val="tx2"/>
                </a:solidFill>
              </a:rPr>
              <a:t>Возможность выбора между ЕКС и профстандартом – ?</a:t>
            </a:r>
            <a:endParaRPr lang="en-US" sz="2200" dirty="0" smtClean="0">
              <a:solidFill>
                <a:schemeClr val="tx2"/>
              </a:solidFill>
            </a:endParaRPr>
          </a:p>
          <a:p>
            <a:pPr marL="0" indent="0" eaLnBrk="1" hangingPunct="1">
              <a:buNone/>
            </a:pPr>
            <a:r>
              <a:rPr lang="ru-RU" sz="2200" b="1" u="sng" dirty="0" smtClean="0">
                <a:solidFill>
                  <a:schemeClr val="tx2"/>
                </a:solidFill>
              </a:rPr>
              <a:t>Позиция Минтруда:</a:t>
            </a:r>
          </a:p>
          <a:p>
            <a:pPr marL="0" indent="0" eaLnBrk="1" hangingPunct="1">
              <a:buNone/>
            </a:pPr>
            <a:r>
              <a:rPr lang="ru-RU" sz="2200" dirty="0">
                <a:solidFill>
                  <a:schemeClr val="tx2"/>
                </a:solidFill>
              </a:rPr>
              <a:t>Работодатель самостоятельно определяет, какой нормативный правовой акт он использует, за исключением случаев, предусмотренных федеральными законами и иными нормативными правовыми актами Российской Федерации.</a:t>
            </a:r>
          </a:p>
          <a:p>
            <a:pPr marL="0" indent="0" algn="r" eaLnBrk="1" hangingPunct="1">
              <a:buNone/>
            </a:pPr>
            <a:r>
              <a:rPr lang="ru-RU" sz="2200" i="1" dirty="0">
                <a:solidFill>
                  <a:schemeClr val="tx2"/>
                </a:solidFill>
              </a:rPr>
              <a:t>Письмо от 04.04.2016 № 14-0/10/В-2253</a:t>
            </a:r>
          </a:p>
          <a:p>
            <a:pPr marL="0" indent="0" eaLnBrk="1" hangingPunct="1">
              <a:buNone/>
            </a:pPr>
            <a:endParaRPr lang="ru-RU" sz="2200" dirty="0">
              <a:solidFill>
                <a:schemeClr val="tx2"/>
              </a:solidFill>
            </a:endParaRPr>
          </a:p>
          <a:p>
            <a:pPr marL="0" indent="0" eaLnBrk="1" hangingPunct="1">
              <a:buNone/>
            </a:pPr>
            <a:r>
              <a:rPr lang="ru-RU" sz="2200" dirty="0" smtClean="0">
                <a:solidFill>
                  <a:schemeClr val="tx2"/>
                </a:solidFill>
              </a:rPr>
              <a:t/>
            </a:r>
            <a:br>
              <a:rPr lang="ru-RU" sz="2200" dirty="0" smtClean="0">
                <a:solidFill>
                  <a:schemeClr val="tx2"/>
                </a:solidFill>
              </a:rPr>
            </a:br>
            <a:endParaRPr lang="ru-RU" sz="2200" dirty="0" smtClean="0">
              <a:solidFill>
                <a:schemeClr val="tx2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5589588"/>
            <a:ext cx="9144000" cy="12684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/>
              <a:t>ООО «Росмедконсалтинг»</a:t>
            </a:r>
          </a:p>
          <a:p>
            <a:pPr algn="ctr">
              <a:defRPr/>
            </a:pPr>
            <a:r>
              <a:rPr lang="ru-RU" sz="1600" dirty="0"/>
              <a:t>18 линия В.О., дом 29, лит. А, офис Б600, БЦ «Сенатор» </a:t>
            </a:r>
          </a:p>
          <a:p>
            <a:pPr algn="ctr">
              <a:defRPr/>
            </a:pPr>
            <a:r>
              <a:rPr lang="ru-RU" sz="1600" dirty="0"/>
              <a:t>Тел.</a:t>
            </a:r>
            <a:r>
              <a:rPr lang="en-US" sz="1600" dirty="0"/>
              <a:t>/</a:t>
            </a:r>
            <a:r>
              <a:rPr lang="ru-RU" sz="1600" dirty="0"/>
              <a:t>факс 7 (812) 332 75 60</a:t>
            </a:r>
          </a:p>
          <a:p>
            <a:pPr algn="ctr">
              <a:defRPr/>
            </a:pPr>
            <a:r>
              <a:rPr lang="en-US" sz="1600" dirty="0"/>
              <a:t>www.rosmedconsulting.ru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623753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385763"/>
            <a:ext cx="6516216" cy="10990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357188" eaLnBrk="1" hangingPunct="1">
              <a:defRPr/>
            </a:pPr>
            <a:r>
              <a:rPr lang="ru-RU" sz="3100" b="1" dirty="0" smtClean="0">
                <a:solidFill>
                  <a:schemeClr val="bg1"/>
                </a:solidFill>
              </a:rPr>
              <a:t>Обязательное применение </a:t>
            </a:r>
          </a:p>
          <a:p>
            <a:pPr indent="357188" eaLnBrk="1" hangingPunct="1">
              <a:defRPr/>
            </a:pPr>
            <a:r>
              <a:rPr lang="ru-RU" sz="3100" b="1" dirty="0" smtClean="0">
                <a:solidFill>
                  <a:schemeClr val="bg1"/>
                </a:solidFill>
              </a:rPr>
              <a:t>на основании ст. 195.3 ТК РФ    4/4</a:t>
            </a:r>
            <a:endParaRPr lang="ru-RU" sz="3100" b="1" dirty="0">
              <a:solidFill>
                <a:schemeClr val="bg1"/>
              </a:solidFill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 bwMode="auto">
          <a:xfrm>
            <a:off x="467545" y="1772816"/>
            <a:ext cx="8280920" cy="3672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None/>
            </a:pPr>
            <a:r>
              <a:rPr lang="ru-RU" sz="2200" dirty="0" smtClean="0">
                <a:solidFill>
                  <a:schemeClr val="tx2"/>
                </a:solidFill>
              </a:rPr>
              <a:t>Характеристики </a:t>
            </a:r>
            <a:r>
              <a:rPr lang="ru-RU" sz="2200" dirty="0">
                <a:solidFill>
                  <a:schemeClr val="tx2"/>
                </a:solidFill>
              </a:rPr>
              <a:t>квалификации, которые содержатся в профессиональных стандартах и </a:t>
            </a:r>
            <a:r>
              <a:rPr lang="ru-RU" sz="2200" b="1" dirty="0">
                <a:solidFill>
                  <a:schemeClr val="tx2"/>
                </a:solidFill>
              </a:rPr>
              <a:t>обязательность применения которых не установлена</a:t>
            </a:r>
            <a:r>
              <a:rPr lang="ru-RU" sz="2200" dirty="0">
                <a:solidFill>
                  <a:schemeClr val="tx2"/>
                </a:solidFill>
              </a:rPr>
              <a:t> в соответствии с </a:t>
            </a:r>
            <a:r>
              <a:rPr lang="ru-RU" sz="2200" dirty="0" smtClean="0">
                <a:solidFill>
                  <a:schemeClr val="tx2"/>
                </a:solidFill>
              </a:rPr>
              <a:t>частью первой </a:t>
            </a:r>
            <a:r>
              <a:rPr lang="ru-RU" sz="2200" dirty="0">
                <a:solidFill>
                  <a:schemeClr val="tx2"/>
                </a:solidFill>
              </a:rPr>
              <a:t>настоящей статьи, </a:t>
            </a:r>
            <a:r>
              <a:rPr lang="ru-RU" sz="2200" b="1" dirty="0">
                <a:solidFill>
                  <a:schemeClr val="tx2"/>
                </a:solidFill>
              </a:rPr>
              <a:t>применяются</a:t>
            </a:r>
            <a:r>
              <a:rPr lang="ru-RU" sz="2200" dirty="0">
                <a:solidFill>
                  <a:schemeClr val="tx2"/>
                </a:solidFill>
              </a:rPr>
              <a:t> работодателями </a:t>
            </a:r>
            <a:r>
              <a:rPr lang="ru-RU" sz="2200" b="1" dirty="0">
                <a:solidFill>
                  <a:schemeClr val="tx2"/>
                </a:solidFill>
              </a:rPr>
              <a:t>в качестве основы для определения требований к квалификации работников </a:t>
            </a:r>
            <a:r>
              <a:rPr lang="ru-RU" sz="2200" dirty="0">
                <a:solidFill>
                  <a:schemeClr val="tx2"/>
                </a:solidFill>
              </a:rPr>
              <a:t>с учетом особенностей выполняемых работниками трудовых функций, обусловленных применяемыми технологиями и принятой организацией производства и труда</a:t>
            </a:r>
            <a:r>
              <a:rPr lang="ru-RU" sz="2200" dirty="0" smtClean="0">
                <a:solidFill>
                  <a:schemeClr val="tx2"/>
                </a:solidFill>
              </a:rPr>
              <a:t>.</a:t>
            </a:r>
          </a:p>
          <a:p>
            <a:pPr marL="0" indent="0" algn="r" eaLnBrk="1" hangingPunct="1">
              <a:buNone/>
            </a:pPr>
            <a:endParaRPr lang="ru-RU" sz="2000" i="1" dirty="0">
              <a:solidFill>
                <a:schemeClr val="tx2"/>
              </a:solidFill>
            </a:endParaRPr>
          </a:p>
          <a:p>
            <a:pPr marL="0" indent="0" algn="r" eaLnBrk="1" hangingPunct="1">
              <a:buNone/>
            </a:pPr>
            <a:r>
              <a:rPr lang="ru-RU" sz="2000" i="1" dirty="0" smtClean="0">
                <a:solidFill>
                  <a:schemeClr val="tx2"/>
                </a:solidFill>
              </a:rPr>
              <a:t>Ч. 2 ст. 195.3 ТК РФ </a:t>
            </a:r>
            <a:r>
              <a:rPr lang="ru-RU" sz="2000" i="1" dirty="0">
                <a:solidFill>
                  <a:schemeClr val="tx2"/>
                </a:solidFill>
              </a:rPr>
              <a:t> </a:t>
            </a:r>
            <a:br>
              <a:rPr lang="ru-RU" sz="2000" i="1" dirty="0">
                <a:solidFill>
                  <a:schemeClr val="tx2"/>
                </a:solidFill>
              </a:rPr>
            </a:br>
            <a:r>
              <a:rPr lang="ru-RU" sz="2000" i="1" dirty="0">
                <a:solidFill>
                  <a:schemeClr val="tx2"/>
                </a:solidFill>
              </a:rPr>
              <a:t>(действует</a:t>
            </a:r>
            <a:r>
              <a:rPr lang="ru-RU" sz="2000" b="1" i="1" dirty="0">
                <a:solidFill>
                  <a:schemeClr val="tx2"/>
                </a:solidFill>
              </a:rPr>
              <a:t> с </a:t>
            </a:r>
            <a:r>
              <a:rPr lang="ru-RU" sz="2000" b="1" i="1" dirty="0" smtClean="0">
                <a:solidFill>
                  <a:schemeClr val="tx2"/>
                </a:solidFill>
              </a:rPr>
              <a:t>01.07.2016</a:t>
            </a:r>
            <a:r>
              <a:rPr lang="ru-RU" sz="2000" i="1" dirty="0" smtClean="0">
                <a:solidFill>
                  <a:schemeClr val="tx2"/>
                </a:solidFill>
              </a:rPr>
              <a:t>)</a:t>
            </a:r>
            <a:endParaRPr lang="ru-RU" sz="2200" dirty="0" smtClean="0">
              <a:solidFill>
                <a:schemeClr val="tx2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5589588"/>
            <a:ext cx="9144000" cy="12684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/>
              <a:t>ООО «Росмедконсалтинг»</a:t>
            </a:r>
          </a:p>
          <a:p>
            <a:pPr algn="ctr">
              <a:defRPr/>
            </a:pPr>
            <a:r>
              <a:rPr lang="ru-RU" sz="1600" dirty="0"/>
              <a:t>18 линия В.О., дом 29, лит. А, офис Б600, БЦ «Сенатор» </a:t>
            </a:r>
          </a:p>
          <a:p>
            <a:pPr algn="ctr">
              <a:defRPr/>
            </a:pPr>
            <a:r>
              <a:rPr lang="ru-RU" sz="1600" dirty="0"/>
              <a:t>Тел.</a:t>
            </a:r>
            <a:r>
              <a:rPr lang="en-US" sz="1600" dirty="0"/>
              <a:t>/</a:t>
            </a:r>
            <a:r>
              <a:rPr lang="ru-RU" sz="1600" dirty="0"/>
              <a:t>факс 7 (812) 332 75 60</a:t>
            </a:r>
          </a:p>
          <a:p>
            <a:pPr algn="ctr">
              <a:defRPr/>
            </a:pPr>
            <a:r>
              <a:rPr lang="en-US" sz="1600" dirty="0"/>
              <a:t>www.rosmedconsulting.ru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771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385763"/>
            <a:ext cx="6516216" cy="10990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357188" eaLnBrk="1" hangingPunct="1">
              <a:defRPr/>
            </a:pPr>
            <a:r>
              <a:rPr lang="ru-RU" sz="3100" b="1" dirty="0" smtClean="0">
                <a:solidFill>
                  <a:schemeClr val="bg1"/>
                </a:solidFill>
              </a:rPr>
              <a:t>Иные возможности </a:t>
            </a:r>
          </a:p>
          <a:p>
            <a:pPr indent="357188" eaLnBrk="1" hangingPunct="1">
              <a:defRPr/>
            </a:pPr>
            <a:r>
              <a:rPr lang="ru-RU" sz="3100" b="1" dirty="0" smtClean="0">
                <a:solidFill>
                  <a:schemeClr val="bg1"/>
                </a:solidFill>
              </a:rPr>
              <a:t>применения </a:t>
            </a:r>
            <a:r>
              <a:rPr lang="ru-RU" sz="3100" b="1" dirty="0" err="1" smtClean="0">
                <a:solidFill>
                  <a:schemeClr val="bg1"/>
                </a:solidFill>
              </a:rPr>
              <a:t>профстандартов</a:t>
            </a:r>
            <a:r>
              <a:rPr lang="ru-RU" sz="3100" b="1" dirty="0" smtClean="0">
                <a:solidFill>
                  <a:schemeClr val="bg1"/>
                </a:solidFill>
              </a:rPr>
              <a:t> </a:t>
            </a:r>
            <a:endParaRPr lang="ru-RU" sz="3100" b="1" dirty="0">
              <a:solidFill>
                <a:schemeClr val="bg1"/>
              </a:solidFill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 bwMode="auto">
          <a:xfrm>
            <a:off x="467545" y="1772816"/>
            <a:ext cx="8280920" cy="3672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None/>
            </a:pPr>
            <a:r>
              <a:rPr lang="ru-RU" sz="2200" b="1" dirty="0" err="1">
                <a:solidFill>
                  <a:schemeClr val="tx2"/>
                </a:solidFill>
              </a:rPr>
              <a:t>Профстандарты</a:t>
            </a:r>
            <a:r>
              <a:rPr lang="ru-RU" sz="2200" b="1" dirty="0">
                <a:solidFill>
                  <a:schemeClr val="tx2"/>
                </a:solidFill>
              </a:rPr>
              <a:t> могут использоваться работодателями</a:t>
            </a:r>
            <a:r>
              <a:rPr lang="ru-RU" sz="2200" dirty="0">
                <a:solidFill>
                  <a:schemeClr val="tx2"/>
                </a:solidFill>
              </a:rPr>
              <a:t>:</a:t>
            </a:r>
          </a:p>
          <a:p>
            <a:pPr eaLnBrk="1" hangingPunct="1">
              <a:buFontTx/>
              <a:buChar char="-"/>
            </a:pPr>
            <a:r>
              <a:rPr lang="ru-RU" sz="2200" dirty="0">
                <a:solidFill>
                  <a:schemeClr val="tx2"/>
                </a:solidFill>
              </a:rPr>
              <a:t>при формировании кадровой политики и в управлении персоналом;</a:t>
            </a:r>
          </a:p>
          <a:p>
            <a:pPr eaLnBrk="1" hangingPunct="1">
              <a:buFontTx/>
              <a:buChar char="-"/>
            </a:pPr>
            <a:r>
              <a:rPr lang="ru-RU" sz="2200" dirty="0">
                <a:solidFill>
                  <a:schemeClr val="tx2"/>
                </a:solidFill>
              </a:rPr>
              <a:t>при организации обучения и аттестации работников;</a:t>
            </a:r>
          </a:p>
          <a:p>
            <a:pPr eaLnBrk="1" hangingPunct="1">
              <a:buFontTx/>
              <a:buChar char="-"/>
            </a:pPr>
            <a:r>
              <a:rPr lang="ru-RU" sz="2200" dirty="0">
                <a:solidFill>
                  <a:schemeClr val="tx2"/>
                </a:solidFill>
              </a:rPr>
              <a:t>разработке должностных инструкций;</a:t>
            </a:r>
          </a:p>
          <a:p>
            <a:pPr eaLnBrk="1" hangingPunct="1">
              <a:buFontTx/>
              <a:buChar char="-"/>
            </a:pPr>
            <a:r>
              <a:rPr lang="ru-RU" sz="2200" dirty="0">
                <a:solidFill>
                  <a:schemeClr val="tx2"/>
                </a:solidFill>
              </a:rPr>
              <a:t>тарификации работ, присвоении тарифных разрядов работникам и установлении систем оплаты </a:t>
            </a:r>
            <a:r>
              <a:rPr lang="ru-RU" sz="2200" dirty="0" smtClean="0">
                <a:solidFill>
                  <a:schemeClr val="tx2"/>
                </a:solidFill>
              </a:rPr>
              <a:t>труда.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5589588"/>
            <a:ext cx="9144000" cy="12684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/>
              <a:t>ООО «Росмедконсалтинг»</a:t>
            </a:r>
          </a:p>
          <a:p>
            <a:pPr algn="ctr">
              <a:defRPr/>
            </a:pPr>
            <a:r>
              <a:rPr lang="ru-RU" sz="1600" dirty="0"/>
              <a:t>18 линия В.О., дом 29, лит. А, офис Б600, БЦ «Сенатор» </a:t>
            </a:r>
          </a:p>
          <a:p>
            <a:pPr algn="ctr">
              <a:defRPr/>
            </a:pPr>
            <a:r>
              <a:rPr lang="ru-RU" sz="1600" dirty="0"/>
              <a:t>Тел.</a:t>
            </a:r>
            <a:r>
              <a:rPr lang="en-US" sz="1600" dirty="0"/>
              <a:t>/</a:t>
            </a:r>
            <a:r>
              <a:rPr lang="ru-RU" sz="1600" dirty="0"/>
              <a:t>факс 7 (812) 332 75 60</a:t>
            </a:r>
          </a:p>
          <a:p>
            <a:pPr algn="ctr">
              <a:defRPr/>
            </a:pPr>
            <a:r>
              <a:rPr lang="en-US" sz="1600" dirty="0"/>
              <a:t>www.rosmedconsulting.ru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402590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385763"/>
            <a:ext cx="6516216" cy="10990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357188" eaLnBrk="1" hangingPunct="1">
              <a:defRPr/>
            </a:pPr>
            <a:r>
              <a:rPr lang="ru-RU" sz="3100" b="1" dirty="0" smtClean="0">
                <a:solidFill>
                  <a:schemeClr val="bg1"/>
                </a:solidFill>
              </a:rPr>
              <a:t>Назначение на должность лица,</a:t>
            </a:r>
          </a:p>
          <a:p>
            <a:pPr indent="357188" eaLnBrk="1" hangingPunct="1">
              <a:defRPr/>
            </a:pPr>
            <a:r>
              <a:rPr lang="ru-RU" sz="3100" b="1" dirty="0" smtClean="0">
                <a:solidFill>
                  <a:schemeClr val="bg1"/>
                </a:solidFill>
              </a:rPr>
              <a:t>не имеющего подготовки</a:t>
            </a:r>
            <a:endParaRPr lang="ru-RU" sz="3100" b="1" dirty="0">
              <a:solidFill>
                <a:schemeClr val="bg1"/>
              </a:solidFill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 bwMode="auto">
          <a:xfrm>
            <a:off x="467545" y="1772816"/>
            <a:ext cx="8280920" cy="3672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200" dirty="0" smtClean="0">
                <a:solidFill>
                  <a:schemeClr val="tx2"/>
                </a:solidFill>
              </a:rPr>
              <a:t>«Лица</a:t>
            </a:r>
            <a:r>
              <a:rPr lang="ru-RU" sz="2200" dirty="0">
                <a:solidFill>
                  <a:schemeClr val="tx2"/>
                </a:solidFill>
              </a:rPr>
              <a:t>, не имеющие специальной подготовки или стажа работы, установленных требованиями к квалификации, но обладающие достаточным практическим опытом и выполняющие качественно и в полном объеме возложенные на них должностные обязанности, </a:t>
            </a:r>
            <a:r>
              <a:rPr lang="ru-RU" sz="2200" u="sng" dirty="0">
                <a:solidFill>
                  <a:schemeClr val="tx2"/>
                </a:solidFill>
              </a:rPr>
              <a:t>по рекомендации аттестационной комиссии</a:t>
            </a:r>
            <a:r>
              <a:rPr lang="ru-RU" sz="2200" dirty="0">
                <a:solidFill>
                  <a:schemeClr val="tx2"/>
                </a:solidFill>
              </a:rPr>
              <a:t> в порядке исключения могут быть назначены на соответствующие должности так же, как и лица, имеющие специальную подготовку и стаж </a:t>
            </a:r>
            <a:r>
              <a:rPr lang="ru-RU" sz="2200" dirty="0" smtClean="0">
                <a:solidFill>
                  <a:schemeClr val="tx2"/>
                </a:solidFill>
              </a:rPr>
              <a:t>работы».</a:t>
            </a:r>
          </a:p>
          <a:p>
            <a:pPr marL="0" indent="0" algn="r">
              <a:buNone/>
            </a:pPr>
            <a:r>
              <a:rPr lang="ru-RU" sz="2000" i="1" dirty="0" smtClean="0">
                <a:solidFill>
                  <a:schemeClr val="tx2"/>
                </a:solidFill>
              </a:rPr>
              <a:t>Квалификационный </a:t>
            </a:r>
            <a:r>
              <a:rPr lang="ru-RU" sz="2000" i="1" dirty="0">
                <a:solidFill>
                  <a:schemeClr val="tx2"/>
                </a:solidFill>
              </a:rPr>
              <a:t>справочник должностей руководителей, специалистов и других </a:t>
            </a:r>
            <a:r>
              <a:rPr lang="ru-RU" sz="2000" i="1" dirty="0" smtClean="0">
                <a:solidFill>
                  <a:schemeClr val="tx2"/>
                </a:solidFill>
              </a:rPr>
              <a:t>служащих</a:t>
            </a:r>
          </a:p>
          <a:p>
            <a:pPr marL="0" indent="0">
              <a:buNone/>
            </a:pPr>
            <a:r>
              <a:rPr lang="ru-RU" sz="2200" b="1" dirty="0" smtClean="0">
                <a:solidFill>
                  <a:schemeClr val="tx2"/>
                </a:solidFill>
              </a:rPr>
              <a:t>=</a:t>
            </a:r>
            <a:r>
              <a:rPr lang="en-US" sz="2200" b="1" dirty="0" smtClean="0">
                <a:solidFill>
                  <a:schemeClr val="tx2"/>
                </a:solidFill>
              </a:rPr>
              <a:t>&gt;</a:t>
            </a:r>
            <a:r>
              <a:rPr lang="ru-RU" sz="2200" b="1" dirty="0" smtClean="0">
                <a:solidFill>
                  <a:schemeClr val="tx2"/>
                </a:solidFill>
              </a:rPr>
              <a:t> применяется при применении ЕКС, </a:t>
            </a:r>
            <a:br>
              <a:rPr lang="ru-RU" sz="2200" b="1" dirty="0" smtClean="0">
                <a:solidFill>
                  <a:schemeClr val="tx2"/>
                </a:solidFill>
              </a:rPr>
            </a:br>
            <a:r>
              <a:rPr lang="ru-RU" sz="2200" b="1" dirty="0" smtClean="0">
                <a:solidFill>
                  <a:schemeClr val="tx2"/>
                </a:solidFill>
              </a:rPr>
              <a:t>   </a:t>
            </a:r>
            <a:r>
              <a:rPr lang="ru-RU" sz="2200" b="1" dirty="0" smtClean="0">
                <a:solidFill>
                  <a:srgbClr val="FF0000"/>
                </a:solidFill>
              </a:rPr>
              <a:t>!</a:t>
            </a:r>
            <a:r>
              <a:rPr lang="ru-RU" sz="2200" b="1" dirty="0" smtClean="0">
                <a:solidFill>
                  <a:schemeClr val="tx2"/>
                </a:solidFill>
              </a:rPr>
              <a:t> для </a:t>
            </a:r>
            <a:r>
              <a:rPr lang="ru-RU" sz="2200" b="1" dirty="0" err="1" smtClean="0">
                <a:solidFill>
                  <a:schemeClr val="tx2"/>
                </a:solidFill>
              </a:rPr>
              <a:t>профстандартов</a:t>
            </a:r>
            <a:r>
              <a:rPr lang="ru-RU" sz="2200" b="1" dirty="0" smtClean="0">
                <a:solidFill>
                  <a:schemeClr val="tx2"/>
                </a:solidFill>
              </a:rPr>
              <a:t> аналогичных норм нет </a:t>
            </a:r>
            <a:r>
              <a:rPr lang="ru-RU" sz="2200" b="1" dirty="0" smtClean="0">
                <a:solidFill>
                  <a:srgbClr val="FF0000"/>
                </a:solidFill>
              </a:rPr>
              <a:t>!</a:t>
            </a:r>
            <a:endParaRPr lang="ru-RU" sz="2200" b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5589588"/>
            <a:ext cx="9144000" cy="12684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/>
              <a:t>ООО «Росмедконсалтинг»</a:t>
            </a:r>
          </a:p>
          <a:p>
            <a:pPr algn="ctr">
              <a:defRPr/>
            </a:pPr>
            <a:r>
              <a:rPr lang="ru-RU" sz="1600" dirty="0"/>
              <a:t>18 линия В.О., дом 29, лит. А, офис Б600, БЦ «Сенатор» </a:t>
            </a:r>
          </a:p>
          <a:p>
            <a:pPr algn="ctr">
              <a:defRPr/>
            </a:pPr>
            <a:r>
              <a:rPr lang="ru-RU" sz="1600" dirty="0"/>
              <a:t>Тел.</a:t>
            </a:r>
            <a:r>
              <a:rPr lang="en-US" sz="1600" dirty="0"/>
              <a:t>/</a:t>
            </a:r>
            <a:r>
              <a:rPr lang="ru-RU" sz="1600" dirty="0"/>
              <a:t>факс 7 (812) 332 75 60</a:t>
            </a:r>
          </a:p>
          <a:p>
            <a:pPr algn="ctr">
              <a:defRPr/>
            </a:pPr>
            <a:r>
              <a:rPr lang="en-US" sz="1600" dirty="0"/>
              <a:t>www.rosmedconsulting.ru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775978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385763"/>
            <a:ext cx="6516216" cy="10990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357188" eaLnBrk="1" hangingPunct="1">
              <a:defRPr/>
            </a:pPr>
            <a:r>
              <a:rPr lang="ru-RU" sz="3100" b="1" dirty="0" smtClean="0">
                <a:solidFill>
                  <a:schemeClr val="bg1"/>
                </a:solidFill>
              </a:rPr>
              <a:t>Позиция Минтруда</a:t>
            </a:r>
            <a:endParaRPr lang="ru-RU" sz="3100" b="1" dirty="0">
              <a:solidFill>
                <a:schemeClr val="bg1"/>
              </a:solidFill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 bwMode="auto">
          <a:xfrm>
            <a:off x="467545" y="1772816"/>
            <a:ext cx="8280920" cy="3672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200" b="1" dirty="0" smtClean="0">
                <a:solidFill>
                  <a:srgbClr val="FF0000"/>
                </a:solidFill>
              </a:rPr>
              <a:t>? </a:t>
            </a:r>
            <a:r>
              <a:rPr lang="ru-RU" sz="2200" b="1" dirty="0" smtClean="0">
                <a:solidFill>
                  <a:schemeClr val="tx2"/>
                </a:solidFill>
              </a:rPr>
              <a:t>возможно</a:t>
            </a:r>
            <a:r>
              <a:rPr lang="ru-RU" sz="2200" dirty="0" smtClean="0">
                <a:solidFill>
                  <a:schemeClr val="tx2"/>
                </a:solidFill>
              </a:rPr>
              <a:t>: «Работодатель </a:t>
            </a:r>
            <a:r>
              <a:rPr lang="ru-RU" sz="2200" dirty="0">
                <a:solidFill>
                  <a:schemeClr val="tx2"/>
                </a:solidFill>
              </a:rPr>
              <a:t>также вправе проводить аттестацию работников. Так, </a:t>
            </a:r>
            <a:r>
              <a:rPr lang="ru-RU" sz="2200" u="sng" dirty="0">
                <a:solidFill>
                  <a:schemeClr val="tx2"/>
                </a:solidFill>
              </a:rPr>
              <a:t>при применении квалификационных справочников и профессиональных стандартов</a:t>
            </a:r>
            <a:r>
              <a:rPr lang="ru-RU" sz="2200" dirty="0">
                <a:solidFill>
                  <a:schemeClr val="tx2"/>
                </a:solidFill>
              </a:rPr>
              <a:t> лица, не имеющие специальной подготовки или стажа работы, установленных в разделе </a:t>
            </a:r>
            <a:r>
              <a:rPr lang="ru-RU" sz="2200" dirty="0" smtClean="0">
                <a:solidFill>
                  <a:schemeClr val="tx2"/>
                </a:solidFill>
              </a:rPr>
              <a:t>«Требования </a:t>
            </a:r>
            <a:r>
              <a:rPr lang="ru-RU" sz="2200" dirty="0">
                <a:solidFill>
                  <a:schemeClr val="tx2"/>
                </a:solidFill>
              </a:rPr>
              <a:t>к </a:t>
            </a:r>
            <a:r>
              <a:rPr lang="ru-RU" sz="2200" dirty="0" smtClean="0">
                <a:solidFill>
                  <a:schemeClr val="tx2"/>
                </a:solidFill>
              </a:rPr>
              <a:t>квалификации», </a:t>
            </a:r>
            <a:r>
              <a:rPr lang="ru-RU" sz="2200" dirty="0">
                <a:solidFill>
                  <a:schemeClr val="tx2"/>
                </a:solidFill>
              </a:rPr>
              <a:t>но обладающие достаточным практическим опытом и выполняющие качественно и в полном объеме возложенные на них должностные обязанности, по рекомендации аттестационной комиссии назначаются на соответствующие должности так же, как и лица, имеющие специальную подготовку и стаж </a:t>
            </a:r>
            <a:r>
              <a:rPr lang="ru-RU" sz="2200" dirty="0" smtClean="0">
                <a:solidFill>
                  <a:schemeClr val="tx2"/>
                </a:solidFill>
              </a:rPr>
              <a:t>работы».</a:t>
            </a:r>
            <a:endParaRPr lang="ru-RU" sz="2200" dirty="0">
              <a:solidFill>
                <a:schemeClr val="tx2"/>
              </a:solidFill>
            </a:endParaRPr>
          </a:p>
          <a:p>
            <a:pPr marL="0" indent="0" algn="r">
              <a:buNone/>
            </a:pPr>
            <a:r>
              <a:rPr lang="ru-RU" sz="2000" i="1" dirty="0" smtClean="0">
                <a:solidFill>
                  <a:schemeClr val="tx2"/>
                </a:solidFill>
              </a:rPr>
              <a:t>Письмо от 04.04.2016 № 14-0/10/В-2253</a:t>
            </a:r>
            <a:endParaRPr lang="ru-RU" sz="2200" dirty="0">
              <a:solidFill>
                <a:schemeClr val="tx2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5589588"/>
            <a:ext cx="9144000" cy="12684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/>
              <a:t>ООО «Росмедконсалтинг»</a:t>
            </a:r>
          </a:p>
          <a:p>
            <a:pPr algn="ctr">
              <a:defRPr/>
            </a:pPr>
            <a:r>
              <a:rPr lang="ru-RU" sz="1600" dirty="0"/>
              <a:t>18 линия В.О., дом 29, лит. А, офис Б600, БЦ «Сенатор» </a:t>
            </a:r>
          </a:p>
          <a:p>
            <a:pPr algn="ctr">
              <a:defRPr/>
            </a:pPr>
            <a:r>
              <a:rPr lang="ru-RU" sz="1600" dirty="0"/>
              <a:t>Тел.</a:t>
            </a:r>
            <a:r>
              <a:rPr lang="en-US" sz="1600" dirty="0"/>
              <a:t>/</a:t>
            </a:r>
            <a:r>
              <a:rPr lang="ru-RU" sz="1600" dirty="0"/>
              <a:t>факс 7 (812) 332 75 60</a:t>
            </a:r>
          </a:p>
          <a:p>
            <a:pPr algn="ctr">
              <a:defRPr/>
            </a:pPr>
            <a:r>
              <a:rPr lang="en-US" sz="1600" dirty="0"/>
              <a:t>www.rosmedconsulting.ru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338094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385763"/>
            <a:ext cx="6516216" cy="10990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357188" eaLnBrk="1" hangingPunct="1">
              <a:defRPr/>
            </a:pPr>
            <a:r>
              <a:rPr lang="ru-RU" sz="3100" b="1" dirty="0" smtClean="0">
                <a:solidFill>
                  <a:schemeClr val="bg1"/>
                </a:solidFill>
              </a:rPr>
              <a:t>Приведение трудовых договоров</a:t>
            </a:r>
          </a:p>
          <a:p>
            <a:pPr indent="357188" eaLnBrk="1" hangingPunct="1">
              <a:defRPr/>
            </a:pPr>
            <a:r>
              <a:rPr lang="ru-RU" sz="3100" b="1" dirty="0" smtClean="0">
                <a:solidFill>
                  <a:schemeClr val="bg1"/>
                </a:solidFill>
              </a:rPr>
              <a:t>в соответствие с </a:t>
            </a:r>
            <a:r>
              <a:rPr lang="ru-RU" sz="3100" b="1" dirty="0" err="1" smtClean="0">
                <a:solidFill>
                  <a:schemeClr val="bg1"/>
                </a:solidFill>
              </a:rPr>
              <a:t>профстандартами</a:t>
            </a:r>
            <a:endParaRPr lang="ru-RU" sz="3100" b="1" dirty="0">
              <a:solidFill>
                <a:schemeClr val="bg1"/>
              </a:solidFill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 bwMode="auto">
          <a:xfrm>
            <a:off x="467545" y="1772816"/>
            <a:ext cx="8280920" cy="3672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None/>
            </a:pPr>
            <a:r>
              <a:rPr lang="ru-RU" sz="2200" b="1" dirty="0" smtClean="0">
                <a:solidFill>
                  <a:schemeClr val="tx2"/>
                </a:solidFill>
              </a:rPr>
              <a:t>Изменение трудового договора</a:t>
            </a:r>
            <a:r>
              <a:rPr lang="ru-RU" sz="2200" dirty="0" smtClean="0">
                <a:solidFill>
                  <a:schemeClr val="tx2"/>
                </a:solidFill>
              </a:rPr>
              <a:t>:</a:t>
            </a:r>
          </a:p>
          <a:p>
            <a:pPr eaLnBrk="1" hangingPunct="1">
              <a:buFontTx/>
              <a:buChar char="-"/>
            </a:pPr>
            <a:r>
              <a:rPr lang="en-US" sz="2200" b="1" dirty="0">
                <a:solidFill>
                  <a:srgbClr val="00B050"/>
                </a:solidFill>
              </a:rPr>
              <a:t>V </a:t>
            </a:r>
            <a:r>
              <a:rPr lang="ru-RU" sz="2200" dirty="0" smtClean="0">
                <a:solidFill>
                  <a:schemeClr val="tx2"/>
                </a:solidFill>
              </a:rPr>
              <a:t>по соглашению сторон, в т. ч. перевод (</a:t>
            </a:r>
            <a:r>
              <a:rPr lang="ru-RU" sz="2200" dirty="0" err="1" smtClean="0">
                <a:solidFill>
                  <a:schemeClr val="tx2"/>
                </a:solidFill>
              </a:rPr>
              <a:t>ст.ст</a:t>
            </a:r>
            <a:r>
              <a:rPr lang="ru-RU" sz="2200" dirty="0" smtClean="0">
                <a:solidFill>
                  <a:schemeClr val="tx2"/>
                </a:solidFill>
              </a:rPr>
              <a:t>. 72, 72.1 ТК РФ),</a:t>
            </a:r>
            <a:endParaRPr lang="ru-RU" sz="2200" dirty="0" smtClean="0">
              <a:solidFill>
                <a:srgbClr val="00B050"/>
              </a:solidFill>
            </a:endParaRPr>
          </a:p>
          <a:p>
            <a:pPr eaLnBrk="1" hangingPunct="1">
              <a:buFontTx/>
              <a:buChar char="-"/>
            </a:pPr>
            <a:r>
              <a:rPr lang="ru-RU" sz="2200" b="1" dirty="0" smtClean="0">
                <a:solidFill>
                  <a:srgbClr val="FF0000"/>
                </a:solidFill>
              </a:rPr>
              <a:t>Х  </a:t>
            </a:r>
            <a:r>
              <a:rPr lang="ru-RU" sz="2200" strike="sngStrike" dirty="0" smtClean="0">
                <a:solidFill>
                  <a:schemeClr val="tx2"/>
                </a:solidFill>
              </a:rPr>
              <a:t>в соответствии с медицинским заключением (ст. 73 ТК РФ)</a:t>
            </a:r>
            <a:r>
              <a:rPr lang="ru-RU" sz="2200" dirty="0" smtClean="0">
                <a:solidFill>
                  <a:schemeClr val="tx2"/>
                </a:solidFill>
              </a:rPr>
              <a:t>,</a:t>
            </a:r>
          </a:p>
          <a:p>
            <a:pPr eaLnBrk="1" hangingPunct="1">
              <a:buFontTx/>
              <a:buChar char="-"/>
            </a:pPr>
            <a:r>
              <a:rPr lang="ru-RU" sz="2200" b="1" dirty="0" smtClean="0">
                <a:solidFill>
                  <a:srgbClr val="FF0000"/>
                </a:solidFill>
              </a:rPr>
              <a:t>?  </a:t>
            </a:r>
            <a:r>
              <a:rPr lang="ru-RU" sz="2200" dirty="0" smtClean="0">
                <a:solidFill>
                  <a:schemeClr val="tx2"/>
                </a:solidFill>
              </a:rPr>
              <a:t>по инициативе работодателя в связи с изменением организационных или технологических условий труда </a:t>
            </a:r>
            <a:br>
              <a:rPr lang="ru-RU" sz="2200" dirty="0" smtClean="0">
                <a:solidFill>
                  <a:schemeClr val="tx2"/>
                </a:solidFill>
              </a:rPr>
            </a:br>
            <a:r>
              <a:rPr lang="ru-RU" sz="2200" dirty="0" smtClean="0">
                <a:solidFill>
                  <a:schemeClr val="tx2"/>
                </a:solidFill>
              </a:rPr>
              <a:t>(ст. 74 ТК РФ),</a:t>
            </a:r>
          </a:p>
          <a:p>
            <a:pPr eaLnBrk="1" hangingPunct="1">
              <a:buFontTx/>
              <a:buChar char="-"/>
            </a:pPr>
            <a:r>
              <a:rPr lang="ru-RU" sz="2200" b="1" dirty="0">
                <a:solidFill>
                  <a:srgbClr val="FF0000"/>
                </a:solidFill>
              </a:rPr>
              <a:t>Х  </a:t>
            </a:r>
            <a:r>
              <a:rPr lang="ru-RU" sz="2200" strike="sngStrike" dirty="0" smtClean="0">
                <a:solidFill>
                  <a:schemeClr val="tx2"/>
                </a:solidFill>
              </a:rPr>
              <a:t>смена собственника имущества организации, изменение подведомственности, реорганизация, изменение типа государственного или муниципального учреждения </a:t>
            </a:r>
            <a:br>
              <a:rPr lang="ru-RU" sz="2200" strike="sngStrike" dirty="0" smtClean="0">
                <a:solidFill>
                  <a:schemeClr val="tx2"/>
                </a:solidFill>
              </a:rPr>
            </a:br>
            <a:r>
              <a:rPr lang="ru-RU" sz="2200" strike="sngStrike" dirty="0" smtClean="0">
                <a:solidFill>
                  <a:schemeClr val="tx2"/>
                </a:solidFill>
              </a:rPr>
              <a:t>(</a:t>
            </a:r>
            <a:r>
              <a:rPr lang="ru-RU" sz="2200" strike="sngStrike" dirty="0">
                <a:solidFill>
                  <a:schemeClr val="tx2"/>
                </a:solidFill>
              </a:rPr>
              <a:t>ст. </a:t>
            </a:r>
            <a:r>
              <a:rPr lang="ru-RU" sz="2200" strike="sngStrike" dirty="0" smtClean="0">
                <a:solidFill>
                  <a:schemeClr val="tx2"/>
                </a:solidFill>
              </a:rPr>
              <a:t>75 </a:t>
            </a:r>
            <a:r>
              <a:rPr lang="ru-RU" sz="2200" strike="sngStrike" dirty="0">
                <a:solidFill>
                  <a:schemeClr val="tx2"/>
                </a:solidFill>
              </a:rPr>
              <a:t>ТК РФ</a:t>
            </a:r>
            <a:r>
              <a:rPr lang="ru-RU" sz="2200" strike="sngStrike" dirty="0" smtClean="0">
                <a:solidFill>
                  <a:schemeClr val="tx2"/>
                </a:solidFill>
              </a:rPr>
              <a:t>)</a:t>
            </a:r>
            <a:r>
              <a:rPr lang="ru-RU" sz="2200" dirty="0" smtClean="0">
                <a:solidFill>
                  <a:schemeClr val="tx2"/>
                </a:solidFill>
              </a:rPr>
              <a:t>.</a:t>
            </a:r>
            <a:endParaRPr lang="ru-RU" sz="2200" dirty="0">
              <a:solidFill>
                <a:schemeClr val="tx2"/>
              </a:solidFill>
            </a:endParaRPr>
          </a:p>
          <a:p>
            <a:pPr eaLnBrk="1" hangingPunct="1">
              <a:buFontTx/>
              <a:buChar char="-"/>
            </a:pPr>
            <a:endParaRPr lang="ru-RU" sz="2200" dirty="0" smtClean="0">
              <a:solidFill>
                <a:schemeClr val="tx2"/>
              </a:solidFill>
            </a:endParaRPr>
          </a:p>
          <a:p>
            <a:pPr eaLnBrk="1" hangingPunct="1">
              <a:buFontTx/>
              <a:buChar char="-"/>
            </a:pPr>
            <a:endParaRPr lang="ru-RU" sz="2200" dirty="0" smtClean="0">
              <a:solidFill>
                <a:schemeClr val="tx2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5589588"/>
            <a:ext cx="9144000" cy="12684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/>
              <a:t>ООО «Росмедконсалтинг»</a:t>
            </a:r>
          </a:p>
          <a:p>
            <a:pPr algn="ctr">
              <a:defRPr/>
            </a:pPr>
            <a:r>
              <a:rPr lang="ru-RU" sz="1600" dirty="0"/>
              <a:t>18 линия В.О., дом 29, лит. А, офис Б600, БЦ «Сенатор» </a:t>
            </a:r>
          </a:p>
          <a:p>
            <a:pPr algn="ctr">
              <a:defRPr/>
            </a:pPr>
            <a:r>
              <a:rPr lang="ru-RU" sz="1600" dirty="0"/>
              <a:t>Тел.</a:t>
            </a:r>
            <a:r>
              <a:rPr lang="en-US" sz="1600" dirty="0"/>
              <a:t>/</a:t>
            </a:r>
            <a:r>
              <a:rPr lang="ru-RU" sz="1600" dirty="0"/>
              <a:t>факс 7 (812) 332 75 60</a:t>
            </a:r>
          </a:p>
          <a:p>
            <a:pPr algn="ctr">
              <a:defRPr/>
            </a:pPr>
            <a:r>
              <a:rPr lang="en-US" sz="1600" dirty="0"/>
              <a:t>www.rosmedconsulting.ru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112656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385763"/>
            <a:ext cx="6516216" cy="10990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357188" eaLnBrk="1" hangingPunct="1">
              <a:defRPr/>
            </a:pPr>
            <a:r>
              <a:rPr lang="ru-RU" sz="3100" b="1" dirty="0" smtClean="0">
                <a:solidFill>
                  <a:schemeClr val="bg1"/>
                </a:solidFill>
              </a:rPr>
              <a:t>Позиция Минтруда </a:t>
            </a:r>
            <a:endParaRPr lang="ru-RU" sz="3100" b="1" dirty="0">
              <a:solidFill>
                <a:schemeClr val="bg1"/>
              </a:solidFill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 bwMode="auto">
          <a:xfrm>
            <a:off x="467545" y="1772816"/>
            <a:ext cx="8280920" cy="3672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800" u="sng" dirty="0" smtClean="0">
                <a:solidFill>
                  <a:schemeClr val="tx2"/>
                </a:solidFill>
              </a:rPr>
              <a:t>Обязанности </a:t>
            </a:r>
            <a:r>
              <a:rPr lang="ru-RU" sz="1800" u="sng" dirty="0">
                <a:solidFill>
                  <a:schemeClr val="tx2"/>
                </a:solidFill>
              </a:rPr>
              <a:t>работников изменяться автоматически в связи с принятием </a:t>
            </a:r>
            <a:r>
              <a:rPr lang="ru-RU" sz="1800" u="sng" dirty="0" err="1" smtClean="0">
                <a:solidFill>
                  <a:schemeClr val="tx2"/>
                </a:solidFill>
              </a:rPr>
              <a:t>профстандарта</a:t>
            </a:r>
            <a:r>
              <a:rPr lang="ru-RU" sz="1800" u="sng" dirty="0" smtClean="0">
                <a:solidFill>
                  <a:schemeClr val="tx2"/>
                </a:solidFill>
              </a:rPr>
              <a:t> </a:t>
            </a:r>
            <a:r>
              <a:rPr lang="ru-RU" sz="1800" u="sng" dirty="0">
                <a:solidFill>
                  <a:schemeClr val="tx2"/>
                </a:solidFill>
              </a:rPr>
              <a:t>не </a:t>
            </a:r>
            <a:r>
              <a:rPr lang="ru-RU" sz="1800" u="sng" dirty="0" smtClean="0">
                <a:solidFill>
                  <a:schemeClr val="tx2"/>
                </a:solidFill>
              </a:rPr>
              <a:t>могут</a:t>
            </a:r>
            <a:r>
              <a:rPr lang="ru-RU" sz="1800" dirty="0" smtClean="0">
                <a:solidFill>
                  <a:schemeClr val="tx2"/>
                </a:solidFill>
              </a:rPr>
              <a:t>.</a:t>
            </a:r>
          </a:p>
          <a:p>
            <a:pPr marL="0" indent="0">
              <a:buNone/>
            </a:pPr>
            <a:r>
              <a:rPr lang="ru-RU" sz="1800" dirty="0" smtClean="0">
                <a:solidFill>
                  <a:schemeClr val="tx2"/>
                </a:solidFill>
              </a:rPr>
              <a:t>Объективной </a:t>
            </a:r>
            <a:r>
              <a:rPr lang="ru-RU" sz="1800" dirty="0">
                <a:solidFill>
                  <a:schemeClr val="tx2"/>
                </a:solidFill>
              </a:rPr>
              <a:t>основой изменения обязанностей, связанных с выполнением какой-либо работы (услуги), является изменение организационных или технологических условий труда (изменения в технике и технологии производства, структурная реорганизация производства, другие причины), и </a:t>
            </a:r>
            <a:r>
              <a:rPr lang="ru-RU" sz="1800" u="sng" dirty="0">
                <a:solidFill>
                  <a:schemeClr val="tx2"/>
                </a:solidFill>
              </a:rPr>
              <a:t>даже в этих случаях согласно статье 74 ТК РФ изменение трудовой функции работника по инициативе работодателя не допускается</a:t>
            </a:r>
            <a:r>
              <a:rPr lang="ru-RU" sz="1800" dirty="0">
                <a:solidFill>
                  <a:schemeClr val="tx2"/>
                </a:solidFill>
              </a:rPr>
              <a:t>. Оно может осуществляться в соответствии со статьями 72, 72.1  ТК РФ на основе соглашения между работником и работодателем об изменении определенных сторонами условий трудового договора</a:t>
            </a:r>
            <a:r>
              <a:rPr lang="ru-RU" sz="1800" dirty="0" smtClean="0">
                <a:solidFill>
                  <a:schemeClr val="tx2"/>
                </a:solidFill>
              </a:rPr>
              <a:t>.</a:t>
            </a:r>
          </a:p>
          <a:p>
            <a:pPr marL="0" indent="0" algn="r">
              <a:buNone/>
            </a:pPr>
            <a:r>
              <a:rPr lang="ru-RU" sz="1800" i="1" dirty="0" smtClean="0">
                <a:solidFill>
                  <a:schemeClr val="tx2"/>
                </a:solidFill>
              </a:rPr>
              <a:t>Письмо </a:t>
            </a:r>
            <a:r>
              <a:rPr lang="ru-RU" sz="1800" i="1" dirty="0">
                <a:solidFill>
                  <a:schemeClr val="tx2"/>
                </a:solidFill>
              </a:rPr>
              <a:t>от 04.04.2016 № 14-0/10/В-2253</a:t>
            </a:r>
          </a:p>
          <a:p>
            <a:pPr marL="0" indent="0">
              <a:buNone/>
            </a:pPr>
            <a:endParaRPr lang="ru-RU" sz="1800" dirty="0">
              <a:solidFill>
                <a:schemeClr val="tx2"/>
              </a:solidFill>
            </a:endParaRPr>
          </a:p>
          <a:p>
            <a:pPr eaLnBrk="1" hangingPunct="1">
              <a:buFontTx/>
              <a:buChar char="-"/>
            </a:pPr>
            <a:endParaRPr lang="ru-RU" sz="1800" dirty="0" smtClean="0">
              <a:solidFill>
                <a:schemeClr val="tx2"/>
              </a:solidFill>
            </a:endParaRPr>
          </a:p>
          <a:p>
            <a:pPr eaLnBrk="1" hangingPunct="1">
              <a:buFontTx/>
              <a:buChar char="-"/>
            </a:pPr>
            <a:endParaRPr lang="ru-RU" sz="1800" dirty="0" smtClean="0">
              <a:solidFill>
                <a:schemeClr val="tx2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5589588"/>
            <a:ext cx="9144000" cy="12684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/>
              <a:t>ООО «Росмедконсалтинг»</a:t>
            </a:r>
          </a:p>
          <a:p>
            <a:pPr algn="ctr">
              <a:defRPr/>
            </a:pPr>
            <a:r>
              <a:rPr lang="ru-RU" sz="1600" dirty="0"/>
              <a:t>18 линия В.О., дом 29, лит. А, офис Б600, БЦ «Сенатор» </a:t>
            </a:r>
          </a:p>
          <a:p>
            <a:pPr algn="ctr">
              <a:defRPr/>
            </a:pPr>
            <a:r>
              <a:rPr lang="ru-RU" sz="1600" dirty="0"/>
              <a:t>Тел.</a:t>
            </a:r>
            <a:r>
              <a:rPr lang="en-US" sz="1600" dirty="0"/>
              <a:t>/</a:t>
            </a:r>
            <a:r>
              <a:rPr lang="ru-RU" sz="1600" dirty="0"/>
              <a:t>факс 7 (812) 332 75 60</a:t>
            </a:r>
          </a:p>
          <a:p>
            <a:pPr algn="ctr">
              <a:defRPr/>
            </a:pPr>
            <a:r>
              <a:rPr lang="en-US" sz="1600" dirty="0"/>
              <a:t>www.rosmedconsulting.ru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487151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385763"/>
            <a:ext cx="6516216" cy="10990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357188" eaLnBrk="1" hangingPunct="1">
              <a:defRPr/>
            </a:pPr>
            <a:r>
              <a:rPr lang="ru-RU" sz="3100" b="1" dirty="0" smtClean="0">
                <a:solidFill>
                  <a:schemeClr val="bg1"/>
                </a:solidFill>
              </a:rPr>
              <a:t>Позиция Минтруда </a:t>
            </a:r>
            <a:endParaRPr lang="ru-RU" sz="3100" b="1" dirty="0">
              <a:solidFill>
                <a:schemeClr val="bg1"/>
              </a:solidFill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 bwMode="auto">
          <a:xfrm>
            <a:off x="443559" y="1834410"/>
            <a:ext cx="8280920" cy="3672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200" dirty="0">
                <a:solidFill>
                  <a:schemeClr val="tx2"/>
                </a:solidFill>
              </a:rPr>
              <a:t>Внедрение профессионального стандарта также не может служить основанием для изменения условий трудового договора по инициативе работодателя в соответствии со статьей 74 Кодекса. </a:t>
            </a:r>
            <a:endParaRPr lang="ru-RU" sz="2200" dirty="0" smtClean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ru-RU" sz="2200" dirty="0" smtClean="0">
                <a:solidFill>
                  <a:schemeClr val="tx2"/>
                </a:solidFill>
              </a:rPr>
              <a:t>При </a:t>
            </a:r>
            <a:r>
              <a:rPr lang="ru-RU" sz="2200" dirty="0">
                <a:solidFill>
                  <a:schemeClr val="tx2"/>
                </a:solidFill>
              </a:rPr>
              <a:t>этом обращаем внимание на недопустимость нарушений трудовых прав работников, включая необоснованное снижение заработной платы, определенной трудовым договором.</a:t>
            </a:r>
          </a:p>
          <a:p>
            <a:pPr marL="0" indent="0" algn="r" eaLnBrk="1" fontAlgn="t" hangingPunct="1">
              <a:buNone/>
            </a:pPr>
            <a:endParaRPr lang="ru-RU" sz="2000" i="1" dirty="0">
              <a:solidFill>
                <a:schemeClr val="tx2"/>
              </a:solidFill>
            </a:endParaRPr>
          </a:p>
          <a:p>
            <a:pPr marL="0" indent="0" algn="r" eaLnBrk="1" fontAlgn="t" hangingPunct="1">
              <a:buNone/>
            </a:pPr>
            <a:r>
              <a:rPr lang="ru-RU" sz="2000" i="1" dirty="0">
                <a:solidFill>
                  <a:schemeClr val="tx2"/>
                </a:solidFill>
              </a:rPr>
              <a:t>Письмо </a:t>
            </a:r>
            <a:r>
              <a:rPr lang="ru-RU" sz="2000" i="1" dirty="0" smtClean="0">
                <a:solidFill>
                  <a:schemeClr val="tx2"/>
                </a:solidFill>
              </a:rPr>
              <a:t>от 06.06.2017 №</a:t>
            </a:r>
            <a:r>
              <a:rPr lang="en-US" sz="2000" i="1" dirty="0" smtClean="0">
                <a:solidFill>
                  <a:schemeClr val="tx2"/>
                </a:solidFill>
              </a:rPr>
              <a:t> </a:t>
            </a:r>
            <a:r>
              <a:rPr lang="en-US" sz="2000" i="1" dirty="0">
                <a:solidFill>
                  <a:schemeClr val="tx2"/>
                </a:solidFill>
              </a:rPr>
              <a:t>14-</a:t>
            </a:r>
            <a:r>
              <a:rPr lang="ru-RU" sz="2000" i="1" dirty="0">
                <a:solidFill>
                  <a:schemeClr val="tx2"/>
                </a:solidFill>
              </a:rPr>
              <a:t>2</a:t>
            </a:r>
            <a:r>
              <a:rPr lang="en-US" sz="2000" i="1" dirty="0">
                <a:solidFill>
                  <a:schemeClr val="tx2"/>
                </a:solidFill>
              </a:rPr>
              <a:t>/10/</a:t>
            </a:r>
            <a:r>
              <a:rPr lang="ru-RU" sz="2000" i="1" dirty="0">
                <a:solidFill>
                  <a:schemeClr val="tx2"/>
                </a:solidFill>
              </a:rPr>
              <a:t>В-4361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5589588"/>
            <a:ext cx="9144000" cy="12684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/>
              <a:t>ООО «Росмедконсалтинг»</a:t>
            </a:r>
          </a:p>
          <a:p>
            <a:pPr algn="ctr">
              <a:defRPr/>
            </a:pPr>
            <a:r>
              <a:rPr lang="ru-RU" sz="1600" dirty="0"/>
              <a:t>18 линия В.О., дом 29, лит. А, офис Б600, БЦ «Сенатор» </a:t>
            </a:r>
          </a:p>
          <a:p>
            <a:pPr algn="ctr">
              <a:defRPr/>
            </a:pPr>
            <a:r>
              <a:rPr lang="ru-RU" sz="1600" dirty="0"/>
              <a:t>Тел.</a:t>
            </a:r>
            <a:r>
              <a:rPr lang="en-US" sz="1600" dirty="0"/>
              <a:t>/</a:t>
            </a:r>
            <a:r>
              <a:rPr lang="ru-RU" sz="1600" dirty="0"/>
              <a:t>факс 7 (812) 332 75 60</a:t>
            </a:r>
          </a:p>
          <a:p>
            <a:pPr algn="ctr">
              <a:defRPr/>
            </a:pPr>
            <a:r>
              <a:rPr lang="en-US" sz="1600" dirty="0"/>
              <a:t>www.rosmedconsulting.ru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741087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385763"/>
            <a:ext cx="6516216" cy="10990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357188" eaLnBrk="1" hangingPunct="1">
              <a:defRPr/>
            </a:pPr>
            <a:r>
              <a:rPr lang="ru-RU" sz="3100" b="1" dirty="0" smtClean="0">
                <a:solidFill>
                  <a:schemeClr val="bg1"/>
                </a:solidFill>
              </a:rPr>
              <a:t>Изменение </a:t>
            </a:r>
          </a:p>
          <a:p>
            <a:pPr indent="357188" eaLnBrk="1" hangingPunct="1">
              <a:defRPr/>
            </a:pPr>
            <a:r>
              <a:rPr lang="ru-RU" sz="3100" b="1" dirty="0" smtClean="0">
                <a:solidFill>
                  <a:schemeClr val="bg1"/>
                </a:solidFill>
              </a:rPr>
              <a:t>должностной инструкции</a:t>
            </a:r>
            <a:endParaRPr lang="ru-RU" sz="3100" b="1" dirty="0">
              <a:solidFill>
                <a:schemeClr val="bg1"/>
              </a:solidFill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 bwMode="auto">
          <a:xfrm>
            <a:off x="467545" y="1772816"/>
            <a:ext cx="8280920" cy="3672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200" dirty="0" smtClean="0">
                <a:solidFill>
                  <a:schemeClr val="tx2"/>
                </a:solidFill>
              </a:rPr>
              <a:t>требуется </a:t>
            </a:r>
            <a:r>
              <a:rPr lang="ru-RU" sz="2200" dirty="0">
                <a:solidFill>
                  <a:schemeClr val="tx2"/>
                </a:solidFill>
              </a:rPr>
              <a:t>письменное согласие </a:t>
            </a:r>
            <a:r>
              <a:rPr lang="ru-RU" sz="2200" dirty="0" smtClean="0">
                <a:solidFill>
                  <a:schemeClr val="tx2"/>
                </a:solidFill>
              </a:rPr>
              <a:t>работника </a:t>
            </a:r>
            <a:br>
              <a:rPr lang="ru-RU" sz="2200" dirty="0" smtClean="0">
                <a:solidFill>
                  <a:schemeClr val="tx2"/>
                </a:solidFill>
              </a:rPr>
            </a:br>
            <a:r>
              <a:rPr lang="ru-RU" sz="2200" dirty="0" smtClean="0">
                <a:solidFill>
                  <a:schemeClr val="tx2"/>
                </a:solidFill>
              </a:rPr>
              <a:t>– если </a:t>
            </a:r>
            <a:r>
              <a:rPr lang="ru-RU" sz="2200" dirty="0">
                <a:solidFill>
                  <a:schemeClr val="tx2"/>
                </a:solidFill>
              </a:rPr>
              <a:t>внесение </a:t>
            </a:r>
            <a:r>
              <a:rPr lang="ru-RU" sz="2200" dirty="0" smtClean="0">
                <a:solidFill>
                  <a:schemeClr val="tx2"/>
                </a:solidFill>
              </a:rPr>
              <a:t>изменений </a:t>
            </a:r>
            <a:r>
              <a:rPr lang="ru-RU" sz="2200" dirty="0">
                <a:solidFill>
                  <a:schemeClr val="tx2"/>
                </a:solidFill>
              </a:rPr>
              <a:t>влечет за собой изменение условий трудового договора, в частности трудовой функции работника,</a:t>
            </a:r>
            <a:endParaRPr lang="ru-RU" sz="2200" dirty="0">
              <a:solidFill>
                <a:schemeClr val="tx2"/>
              </a:solidFill>
              <a:hlinkClick r:id="rId2"/>
            </a:endParaRPr>
          </a:p>
          <a:p>
            <a:r>
              <a:rPr lang="ru-RU" sz="2200" dirty="0">
                <a:solidFill>
                  <a:schemeClr val="tx2"/>
                </a:solidFill>
              </a:rPr>
              <a:t>не требуется письменное согласие </a:t>
            </a:r>
            <a:r>
              <a:rPr lang="ru-RU" sz="2200" dirty="0" smtClean="0">
                <a:solidFill>
                  <a:schemeClr val="tx2"/>
                </a:solidFill>
              </a:rPr>
              <a:t/>
            </a:r>
            <a:br>
              <a:rPr lang="ru-RU" sz="2200" dirty="0" smtClean="0">
                <a:solidFill>
                  <a:schemeClr val="tx2"/>
                </a:solidFill>
              </a:rPr>
            </a:br>
            <a:r>
              <a:rPr lang="ru-RU" sz="2200" dirty="0" smtClean="0">
                <a:solidFill>
                  <a:schemeClr val="tx2"/>
                </a:solidFill>
              </a:rPr>
              <a:t>– если </a:t>
            </a:r>
            <a:r>
              <a:rPr lang="ru-RU" sz="2200" dirty="0">
                <a:solidFill>
                  <a:schemeClr val="tx2"/>
                </a:solidFill>
              </a:rPr>
              <a:t>изменение </a:t>
            </a:r>
            <a:r>
              <a:rPr lang="ru-RU" sz="2200" dirty="0" smtClean="0">
                <a:solidFill>
                  <a:schemeClr val="tx2"/>
                </a:solidFill>
              </a:rPr>
              <a:t>не </a:t>
            </a:r>
            <a:r>
              <a:rPr lang="ru-RU" sz="2200" dirty="0">
                <a:solidFill>
                  <a:schemeClr val="tx2"/>
                </a:solidFill>
              </a:rPr>
              <a:t>влечет изменения трудовой функции, </a:t>
            </a:r>
            <a:r>
              <a:rPr lang="ru-RU" sz="2200" dirty="0" smtClean="0">
                <a:solidFill>
                  <a:schemeClr val="tx2"/>
                </a:solidFill>
              </a:rPr>
              <a:t/>
            </a:r>
            <a:br>
              <a:rPr lang="ru-RU" sz="2200" dirty="0" smtClean="0">
                <a:solidFill>
                  <a:schemeClr val="tx2"/>
                </a:solidFill>
              </a:rPr>
            </a:br>
            <a:r>
              <a:rPr lang="ru-RU" sz="2200" dirty="0" smtClean="0">
                <a:solidFill>
                  <a:schemeClr val="tx2"/>
                </a:solidFill>
              </a:rPr>
              <a:t>а </a:t>
            </a:r>
            <a:r>
              <a:rPr lang="ru-RU" sz="2200" dirty="0">
                <a:solidFill>
                  <a:schemeClr val="tx2"/>
                </a:solidFill>
              </a:rPr>
              <a:t>является ее уточнением, конкретизацией, более подробным </a:t>
            </a:r>
            <a:r>
              <a:rPr lang="ru-RU" sz="2200" dirty="0" smtClean="0">
                <a:solidFill>
                  <a:schemeClr val="tx2"/>
                </a:solidFill>
              </a:rPr>
              <a:t>описанием.</a:t>
            </a:r>
          </a:p>
          <a:p>
            <a:pPr marL="0" indent="0" algn="r">
              <a:buNone/>
            </a:pPr>
            <a:r>
              <a:rPr lang="ru-RU" sz="2200" dirty="0" smtClean="0">
                <a:solidFill>
                  <a:schemeClr val="tx2"/>
                </a:solidFill>
              </a:rPr>
              <a:t> </a:t>
            </a:r>
            <a:r>
              <a:rPr lang="ru-RU" sz="2000" i="1" dirty="0" smtClean="0">
                <a:solidFill>
                  <a:schemeClr val="tx2"/>
                </a:solidFill>
              </a:rPr>
              <a:t>Письмо </a:t>
            </a:r>
            <a:r>
              <a:rPr lang="ru-RU" sz="2000" i="1" dirty="0">
                <a:solidFill>
                  <a:schemeClr val="tx2"/>
                </a:solidFill>
              </a:rPr>
              <a:t>Роструда от 31.10.2007 </a:t>
            </a:r>
            <a:r>
              <a:rPr lang="ru-RU" sz="2000" i="1" dirty="0" smtClean="0">
                <a:solidFill>
                  <a:schemeClr val="tx2"/>
                </a:solidFill>
              </a:rPr>
              <a:t>№ </a:t>
            </a:r>
            <a:r>
              <a:rPr lang="ru-RU" sz="2000" i="1" dirty="0">
                <a:solidFill>
                  <a:schemeClr val="tx2"/>
                </a:solidFill>
              </a:rPr>
              <a:t>4412-6 </a:t>
            </a:r>
            <a:r>
              <a:rPr lang="ru-RU" sz="2000" i="1" dirty="0" smtClean="0">
                <a:solidFill>
                  <a:schemeClr val="tx2"/>
                </a:solidFill>
              </a:rPr>
              <a:t>2 «</a:t>
            </a:r>
            <a:r>
              <a:rPr lang="ru-RU" sz="2000" i="1" dirty="0">
                <a:solidFill>
                  <a:schemeClr val="tx2"/>
                </a:solidFill>
              </a:rPr>
              <a:t>О порядке </a:t>
            </a:r>
            <a:r>
              <a:rPr lang="ru-RU" sz="2000" i="1" dirty="0" smtClean="0">
                <a:solidFill>
                  <a:schemeClr val="tx2"/>
                </a:solidFill>
              </a:rPr>
              <a:t/>
            </a:r>
            <a:br>
              <a:rPr lang="ru-RU" sz="2000" i="1" dirty="0" smtClean="0">
                <a:solidFill>
                  <a:schemeClr val="tx2"/>
                </a:solidFill>
              </a:rPr>
            </a:br>
            <a:r>
              <a:rPr lang="ru-RU" sz="2000" i="1" dirty="0" smtClean="0">
                <a:solidFill>
                  <a:schemeClr val="tx2"/>
                </a:solidFill>
              </a:rPr>
              <a:t>внесения </a:t>
            </a:r>
            <a:r>
              <a:rPr lang="ru-RU" sz="2000" i="1" dirty="0">
                <a:solidFill>
                  <a:schemeClr val="tx2"/>
                </a:solidFill>
              </a:rPr>
              <a:t>изменений </a:t>
            </a:r>
            <a:r>
              <a:rPr lang="ru-RU" sz="2000" i="1" dirty="0" smtClean="0">
                <a:solidFill>
                  <a:schemeClr val="tx2"/>
                </a:solidFill>
              </a:rPr>
              <a:t>в </a:t>
            </a:r>
            <a:r>
              <a:rPr lang="ru-RU" sz="2000" i="1" dirty="0">
                <a:solidFill>
                  <a:schemeClr val="tx2"/>
                </a:solidFill>
              </a:rPr>
              <a:t>должностные инструкции работников», </a:t>
            </a:r>
            <a:endParaRPr lang="ru-RU" sz="2000" i="1" dirty="0" smtClean="0">
              <a:solidFill>
                <a:schemeClr val="tx2"/>
              </a:solidFill>
            </a:endParaRPr>
          </a:p>
          <a:p>
            <a:pPr marL="0" indent="0" algn="r">
              <a:buNone/>
            </a:pPr>
            <a:r>
              <a:rPr lang="ru-RU" sz="2000" i="1" dirty="0" smtClean="0">
                <a:solidFill>
                  <a:schemeClr val="tx2"/>
                </a:solidFill>
              </a:rPr>
              <a:t>судебная практика (апелляционное </a:t>
            </a:r>
            <a:r>
              <a:rPr lang="ru-RU" sz="2000" i="1" dirty="0">
                <a:solidFill>
                  <a:schemeClr val="tx2"/>
                </a:solidFill>
              </a:rPr>
              <a:t>определение </a:t>
            </a:r>
            <a:r>
              <a:rPr lang="ru-RU" sz="2000" i="1" dirty="0" smtClean="0">
                <a:solidFill>
                  <a:schemeClr val="tx2"/>
                </a:solidFill>
              </a:rPr>
              <a:t>Омского </a:t>
            </a:r>
            <a:br>
              <a:rPr lang="ru-RU" sz="2000" i="1" dirty="0" smtClean="0">
                <a:solidFill>
                  <a:schemeClr val="tx2"/>
                </a:solidFill>
              </a:rPr>
            </a:br>
            <a:r>
              <a:rPr lang="ru-RU" sz="2000" i="1" dirty="0" smtClean="0">
                <a:solidFill>
                  <a:schemeClr val="tx2"/>
                </a:solidFill>
              </a:rPr>
              <a:t>областного </a:t>
            </a:r>
            <a:r>
              <a:rPr lang="ru-RU" sz="2000" i="1" dirty="0">
                <a:solidFill>
                  <a:schemeClr val="tx2"/>
                </a:solidFill>
              </a:rPr>
              <a:t>суда от 19.11.2015 по делу </a:t>
            </a:r>
            <a:r>
              <a:rPr lang="ru-RU" sz="2000" i="1" dirty="0" smtClean="0">
                <a:solidFill>
                  <a:schemeClr val="tx2"/>
                </a:solidFill>
              </a:rPr>
              <a:t>№ 33-7707/2015 и др.).</a:t>
            </a:r>
            <a:endParaRPr lang="ru-RU" sz="2000" i="1" dirty="0">
              <a:solidFill>
                <a:schemeClr val="tx2"/>
              </a:solidFill>
              <a:hlinkClick r:id="rId3"/>
            </a:endParaRPr>
          </a:p>
          <a:p>
            <a:pPr eaLnBrk="1" hangingPunct="1">
              <a:buFontTx/>
              <a:buChar char="-"/>
            </a:pPr>
            <a:endParaRPr lang="ru-RU" sz="2200" dirty="0">
              <a:solidFill>
                <a:schemeClr val="tx2"/>
              </a:solidFill>
              <a:cs typeface="Arial" panose="020B0604020202020204" pitchFamily="34" charset="0"/>
            </a:endParaRPr>
          </a:p>
          <a:p>
            <a:pPr eaLnBrk="1" hangingPunct="1">
              <a:buFontTx/>
              <a:buChar char="-"/>
            </a:pPr>
            <a:endParaRPr lang="ru-RU" sz="2200" dirty="0" smtClean="0">
              <a:solidFill>
                <a:schemeClr val="tx2"/>
              </a:solidFill>
            </a:endParaRPr>
          </a:p>
          <a:p>
            <a:pPr eaLnBrk="1" hangingPunct="1">
              <a:buFontTx/>
              <a:buChar char="-"/>
            </a:pPr>
            <a:endParaRPr lang="ru-RU" sz="2200" dirty="0" smtClean="0">
              <a:solidFill>
                <a:schemeClr val="tx2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5589588"/>
            <a:ext cx="9144000" cy="12684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/>
              <a:t>ООО «Росмедконсалтинг»</a:t>
            </a:r>
          </a:p>
          <a:p>
            <a:pPr algn="ctr">
              <a:defRPr/>
            </a:pPr>
            <a:r>
              <a:rPr lang="ru-RU" sz="1600" dirty="0"/>
              <a:t>18 линия В.О., дом 29, лит. А, офис Б600, БЦ «Сенатор» </a:t>
            </a:r>
          </a:p>
          <a:p>
            <a:pPr algn="ctr">
              <a:defRPr/>
            </a:pPr>
            <a:r>
              <a:rPr lang="ru-RU" sz="1600" dirty="0"/>
              <a:t>Тел.</a:t>
            </a:r>
            <a:r>
              <a:rPr lang="en-US" sz="1600" dirty="0"/>
              <a:t>/</a:t>
            </a:r>
            <a:r>
              <a:rPr lang="ru-RU" sz="1600" dirty="0"/>
              <a:t>факс 7 (812) 332 75 60</a:t>
            </a:r>
          </a:p>
          <a:p>
            <a:pPr algn="ctr">
              <a:defRPr/>
            </a:pPr>
            <a:r>
              <a:rPr lang="en-US" sz="1600" dirty="0"/>
              <a:t>www.rosmedconsulting.ru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4023418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385763"/>
            <a:ext cx="6516216" cy="10990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54013" eaLnBrk="1" hangingPunct="1">
              <a:defRPr/>
            </a:pPr>
            <a:r>
              <a:rPr lang="ru-RU" sz="3100" b="1" dirty="0" smtClean="0">
                <a:solidFill>
                  <a:schemeClr val="bg1"/>
                </a:solidFill>
              </a:rPr>
              <a:t>Профстандарты в сфере здравоохранения</a:t>
            </a:r>
            <a:endParaRPr lang="ru-RU" sz="3100" b="1" dirty="0">
              <a:solidFill>
                <a:schemeClr val="bg1"/>
              </a:solidFill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 bwMode="auto">
          <a:xfrm>
            <a:off x="467545" y="1772816"/>
            <a:ext cx="8280920" cy="3672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ru-RU" sz="1800" dirty="0" smtClean="0">
                <a:solidFill>
                  <a:schemeClr val="tx2"/>
                </a:solidFill>
              </a:rPr>
              <a:t>Врач </a:t>
            </a:r>
            <a:r>
              <a:rPr lang="ru-RU" sz="1800" dirty="0">
                <a:solidFill>
                  <a:schemeClr val="tx2"/>
                </a:solidFill>
              </a:rPr>
              <a:t>- судебно-медицинский </a:t>
            </a:r>
            <a:r>
              <a:rPr lang="ru-RU" sz="1800" dirty="0" smtClean="0">
                <a:solidFill>
                  <a:schemeClr val="tx2"/>
                </a:solidFill>
              </a:rPr>
              <a:t>эксперт</a:t>
            </a:r>
          </a:p>
          <a:p>
            <a:pPr eaLnBrk="1" hangingPunct="1"/>
            <a:r>
              <a:rPr lang="ru-RU" sz="1800" dirty="0">
                <a:solidFill>
                  <a:schemeClr val="tx2"/>
                </a:solidFill>
              </a:rPr>
              <a:t>Специалист в области медико-профилактического </a:t>
            </a:r>
            <a:r>
              <a:rPr lang="ru-RU" sz="1800" dirty="0" smtClean="0">
                <a:solidFill>
                  <a:schemeClr val="tx2"/>
                </a:solidFill>
              </a:rPr>
              <a:t>дела</a:t>
            </a:r>
          </a:p>
          <a:p>
            <a:pPr eaLnBrk="1" hangingPunct="1"/>
            <a:r>
              <a:rPr lang="ru-RU" sz="1800" b="1" dirty="0">
                <a:solidFill>
                  <a:schemeClr val="tx2"/>
                </a:solidFill>
              </a:rPr>
              <a:t>Младший медицинский </a:t>
            </a:r>
            <a:r>
              <a:rPr lang="ru-RU" sz="1800" b="1" dirty="0" smtClean="0">
                <a:solidFill>
                  <a:schemeClr val="tx2"/>
                </a:solidFill>
              </a:rPr>
              <a:t>персонал</a:t>
            </a:r>
          </a:p>
          <a:p>
            <a:pPr eaLnBrk="1" hangingPunct="1"/>
            <a:r>
              <a:rPr lang="ru-RU" sz="1800" dirty="0">
                <a:solidFill>
                  <a:schemeClr val="tx2"/>
                </a:solidFill>
              </a:rPr>
              <a:t>Специалист в области </a:t>
            </a:r>
            <a:r>
              <a:rPr lang="ru-RU" sz="1800" dirty="0" err="1">
                <a:solidFill>
                  <a:schemeClr val="tx2"/>
                </a:solidFill>
              </a:rPr>
              <a:t>слухопротезирования</a:t>
            </a:r>
            <a:r>
              <a:rPr lang="ru-RU" sz="1800" dirty="0">
                <a:solidFill>
                  <a:schemeClr val="tx2"/>
                </a:solidFill>
              </a:rPr>
              <a:t> (</a:t>
            </a:r>
            <a:r>
              <a:rPr lang="ru-RU" sz="1800" dirty="0" err="1">
                <a:solidFill>
                  <a:schemeClr val="tx2"/>
                </a:solidFill>
              </a:rPr>
              <a:t>сурдоакустик</a:t>
            </a:r>
            <a:r>
              <a:rPr lang="ru-RU" sz="1800" dirty="0" smtClean="0">
                <a:solidFill>
                  <a:schemeClr val="tx2"/>
                </a:solidFill>
              </a:rPr>
              <a:t>)</a:t>
            </a:r>
          </a:p>
          <a:p>
            <a:pPr eaLnBrk="1" hangingPunct="1"/>
            <a:r>
              <a:rPr lang="ru-RU" sz="1800" b="1" dirty="0" smtClean="0">
                <a:solidFill>
                  <a:schemeClr val="tx2"/>
                </a:solidFill>
              </a:rPr>
              <a:t>Врач-стоматолог</a:t>
            </a:r>
          </a:p>
          <a:p>
            <a:pPr eaLnBrk="1" hangingPunct="1"/>
            <a:r>
              <a:rPr lang="ru-RU" sz="1800" dirty="0" smtClean="0">
                <a:solidFill>
                  <a:schemeClr val="tx2"/>
                </a:solidFill>
              </a:rPr>
              <a:t>Провизор</a:t>
            </a:r>
          </a:p>
          <a:p>
            <a:pPr eaLnBrk="1" hangingPunct="1"/>
            <a:r>
              <a:rPr lang="ru-RU" sz="1800" dirty="0">
                <a:solidFill>
                  <a:schemeClr val="tx2"/>
                </a:solidFill>
              </a:rPr>
              <a:t>Специалист по изготовлению медицинской </a:t>
            </a:r>
            <a:r>
              <a:rPr lang="ru-RU" sz="1800" dirty="0" smtClean="0">
                <a:solidFill>
                  <a:schemeClr val="tx2"/>
                </a:solidFill>
              </a:rPr>
              <a:t>оптики</a:t>
            </a:r>
          </a:p>
          <a:p>
            <a:pPr eaLnBrk="1" hangingPunct="1"/>
            <a:r>
              <a:rPr lang="ru-RU" sz="1800" b="1" dirty="0">
                <a:solidFill>
                  <a:schemeClr val="tx2"/>
                </a:solidFill>
              </a:rPr>
              <a:t>Врач-педиатр </a:t>
            </a:r>
            <a:r>
              <a:rPr lang="ru-RU" sz="1800" b="1" dirty="0" smtClean="0">
                <a:solidFill>
                  <a:schemeClr val="tx2"/>
                </a:solidFill>
              </a:rPr>
              <a:t>участковый</a:t>
            </a:r>
          </a:p>
          <a:p>
            <a:pPr eaLnBrk="1" hangingPunct="1"/>
            <a:r>
              <a:rPr lang="ru-RU" sz="1800" dirty="0">
                <a:solidFill>
                  <a:schemeClr val="tx2"/>
                </a:solidFill>
              </a:rPr>
              <a:t>Врач-лечебник (</a:t>
            </a:r>
            <a:r>
              <a:rPr lang="ru-RU" sz="1800" b="1" dirty="0">
                <a:solidFill>
                  <a:schemeClr val="tx2"/>
                </a:solidFill>
              </a:rPr>
              <a:t>врач-терапевт участковый</a:t>
            </a:r>
            <a:r>
              <a:rPr lang="ru-RU" sz="1800" b="1" dirty="0" smtClean="0">
                <a:solidFill>
                  <a:schemeClr val="tx2"/>
                </a:solidFill>
              </a:rPr>
              <a:t>)</a:t>
            </a:r>
          </a:p>
          <a:p>
            <a:pPr eaLnBrk="1" hangingPunct="1"/>
            <a:r>
              <a:rPr lang="ru-RU" sz="1800" dirty="0">
                <a:solidFill>
                  <a:schemeClr val="tx2"/>
                </a:solidFill>
              </a:rPr>
              <a:t>Специалист по промышленной фармации в области исследований лекарственных средств</a:t>
            </a:r>
          </a:p>
          <a:p>
            <a:pPr marL="0" indent="0" algn="r" eaLnBrk="1" hangingPunct="1">
              <a:buNone/>
            </a:pPr>
            <a:endParaRPr lang="ru-RU" sz="2000" i="1" dirty="0" smtClean="0">
              <a:solidFill>
                <a:schemeClr val="tx2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5589588"/>
            <a:ext cx="9144000" cy="12684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/>
              <a:t>ООО «Росмедконсалтинг»</a:t>
            </a:r>
          </a:p>
          <a:p>
            <a:pPr algn="ctr">
              <a:defRPr/>
            </a:pPr>
            <a:r>
              <a:rPr lang="ru-RU" sz="1600" dirty="0"/>
              <a:t>18 линия В.О., дом 29, лит. А, офис Б600, БЦ «Сенатор» </a:t>
            </a:r>
          </a:p>
          <a:p>
            <a:pPr algn="ctr">
              <a:defRPr/>
            </a:pPr>
            <a:r>
              <a:rPr lang="ru-RU" sz="1600" dirty="0"/>
              <a:t>Тел.</a:t>
            </a:r>
            <a:r>
              <a:rPr lang="en-US" sz="1600" dirty="0"/>
              <a:t>/</a:t>
            </a:r>
            <a:r>
              <a:rPr lang="ru-RU" sz="1600" dirty="0"/>
              <a:t>факс 7 (812) 332 75 60</a:t>
            </a:r>
          </a:p>
          <a:p>
            <a:pPr algn="ctr">
              <a:defRPr/>
            </a:pPr>
            <a:r>
              <a:rPr lang="en-US" sz="1600" dirty="0"/>
              <a:t>www.rosmedconsulting.ru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980950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385763"/>
            <a:ext cx="6516216" cy="10990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357188" eaLnBrk="1" hangingPunct="1">
              <a:defRPr/>
            </a:pPr>
            <a:r>
              <a:rPr lang="ru-RU" sz="3100" b="1" dirty="0" smtClean="0">
                <a:solidFill>
                  <a:schemeClr val="bg1"/>
                </a:solidFill>
              </a:rPr>
              <a:t>Изменение трудового договора </a:t>
            </a:r>
          </a:p>
          <a:p>
            <a:pPr indent="357188" eaLnBrk="1" hangingPunct="1">
              <a:defRPr/>
            </a:pPr>
            <a:r>
              <a:rPr lang="ru-RU" sz="3100" b="1" dirty="0" smtClean="0">
                <a:solidFill>
                  <a:schemeClr val="bg1"/>
                </a:solidFill>
              </a:rPr>
              <a:t>по инициативе работодателя</a:t>
            </a:r>
            <a:endParaRPr lang="ru-RU" sz="3100" b="1" dirty="0">
              <a:solidFill>
                <a:schemeClr val="bg1"/>
              </a:solidFill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 bwMode="auto">
          <a:xfrm>
            <a:off x="467545" y="1772816"/>
            <a:ext cx="8280920" cy="3672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200" dirty="0" smtClean="0">
                <a:solidFill>
                  <a:schemeClr val="tx2"/>
                </a:solidFill>
              </a:rPr>
              <a:t>«В </a:t>
            </a:r>
            <a:r>
              <a:rPr lang="ru-RU" sz="2200" dirty="0">
                <a:solidFill>
                  <a:schemeClr val="tx2"/>
                </a:solidFill>
              </a:rPr>
              <a:t>случае, когда по причинам, связанным с изменением организационных или технологических условий труда (изменения в технике и технологии производства, структурная реорганизация производства, другие причины), определенные сторонами условия трудового договора не могут быть сохранены, допускается их изменение по инициативе работодателя, за исключением изменения трудовой функции </a:t>
            </a:r>
            <a:r>
              <a:rPr lang="ru-RU" sz="2200" dirty="0" smtClean="0">
                <a:solidFill>
                  <a:schemeClr val="tx2"/>
                </a:solidFill>
              </a:rPr>
              <a:t>работника».</a:t>
            </a:r>
          </a:p>
          <a:p>
            <a:pPr marL="0" indent="0" algn="r">
              <a:buNone/>
            </a:pPr>
            <a:endParaRPr lang="ru-RU" sz="2200" i="1" dirty="0">
              <a:solidFill>
                <a:schemeClr val="tx2"/>
              </a:solidFill>
            </a:endParaRPr>
          </a:p>
          <a:p>
            <a:pPr marL="0" indent="0" algn="r">
              <a:buNone/>
            </a:pPr>
            <a:r>
              <a:rPr lang="ru-RU" sz="2200" i="1" dirty="0" smtClean="0">
                <a:solidFill>
                  <a:schemeClr val="tx2"/>
                </a:solidFill>
              </a:rPr>
              <a:t>Ч. 1 ст. 74 ТК РФ</a:t>
            </a:r>
            <a:endParaRPr lang="ru-RU" sz="2200" i="1" dirty="0">
              <a:solidFill>
                <a:schemeClr val="tx2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5589588"/>
            <a:ext cx="9144000" cy="12684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/>
              <a:t>ООО «Росмедконсалтинг»</a:t>
            </a:r>
          </a:p>
          <a:p>
            <a:pPr algn="ctr">
              <a:defRPr/>
            </a:pPr>
            <a:r>
              <a:rPr lang="ru-RU" sz="1600" dirty="0"/>
              <a:t>18 линия В.О., дом 29, лит. А, офис Б600, БЦ «Сенатор» </a:t>
            </a:r>
          </a:p>
          <a:p>
            <a:pPr algn="ctr">
              <a:defRPr/>
            </a:pPr>
            <a:r>
              <a:rPr lang="ru-RU" sz="1600" dirty="0"/>
              <a:t>Тел.</a:t>
            </a:r>
            <a:r>
              <a:rPr lang="en-US" sz="1600" dirty="0"/>
              <a:t>/</a:t>
            </a:r>
            <a:r>
              <a:rPr lang="ru-RU" sz="1600" dirty="0"/>
              <a:t>факс 7 (812) 332 75 60</a:t>
            </a:r>
          </a:p>
          <a:p>
            <a:pPr algn="ctr">
              <a:defRPr/>
            </a:pPr>
            <a:r>
              <a:rPr lang="en-US" sz="1600" dirty="0"/>
              <a:t>www.rosmedconsulting.ru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563161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385763"/>
            <a:ext cx="6516216" cy="10990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357188" eaLnBrk="1" hangingPunct="1">
              <a:defRPr/>
            </a:pPr>
            <a:r>
              <a:rPr lang="ru-RU" sz="3100" b="1" dirty="0" smtClean="0">
                <a:solidFill>
                  <a:schemeClr val="bg1"/>
                </a:solidFill>
              </a:rPr>
              <a:t>Практика применения </a:t>
            </a:r>
          </a:p>
          <a:p>
            <a:pPr indent="357188" eaLnBrk="1" hangingPunct="1">
              <a:defRPr/>
            </a:pPr>
            <a:r>
              <a:rPr lang="ru-RU" sz="3100" b="1" dirty="0" smtClean="0">
                <a:solidFill>
                  <a:schemeClr val="bg1"/>
                </a:solidFill>
              </a:rPr>
              <a:t>ст. 74 ТК РФ</a:t>
            </a:r>
            <a:endParaRPr lang="ru-RU" sz="3100" b="1" dirty="0">
              <a:solidFill>
                <a:schemeClr val="bg1"/>
              </a:solidFill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 bwMode="auto">
          <a:xfrm>
            <a:off x="467545" y="1772816"/>
            <a:ext cx="8280920" cy="3672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200" dirty="0" smtClean="0">
                <a:solidFill>
                  <a:schemeClr val="tx2"/>
                </a:solidFill>
              </a:rPr>
              <a:t>Возможно </a:t>
            </a:r>
            <a:r>
              <a:rPr lang="ru-RU" sz="2200" dirty="0">
                <a:solidFill>
                  <a:schemeClr val="tx2"/>
                </a:solidFill>
              </a:rPr>
              <a:t>ли применение ст. 74 ТК РФ при внедрении </a:t>
            </a:r>
            <a:r>
              <a:rPr lang="ru-RU" sz="2200" dirty="0" err="1" smtClean="0">
                <a:solidFill>
                  <a:schemeClr val="tx2"/>
                </a:solidFill>
              </a:rPr>
              <a:t>профстандартов</a:t>
            </a:r>
            <a:r>
              <a:rPr lang="ru-RU" sz="2200" dirty="0" smtClean="0">
                <a:solidFill>
                  <a:schemeClr val="tx2"/>
                </a:solidFill>
              </a:rPr>
              <a:t>?</a:t>
            </a:r>
          </a:p>
          <a:p>
            <a:r>
              <a:rPr lang="ru-RU" sz="2200" b="1" u="sng" dirty="0" smtClean="0">
                <a:solidFill>
                  <a:srgbClr val="FF0000"/>
                </a:solidFill>
              </a:rPr>
              <a:t>Возможно</a:t>
            </a:r>
            <a:r>
              <a:rPr lang="ru-RU" sz="2200" dirty="0" smtClean="0">
                <a:solidFill>
                  <a:schemeClr val="tx2"/>
                </a:solidFill>
              </a:rPr>
              <a:t>: </a:t>
            </a:r>
          </a:p>
          <a:p>
            <a:pPr>
              <a:buFontTx/>
              <a:buChar char="-"/>
            </a:pPr>
            <a:r>
              <a:rPr lang="ru-RU" sz="2200" i="1" dirty="0" smtClean="0">
                <a:solidFill>
                  <a:schemeClr val="tx2"/>
                </a:solidFill>
              </a:rPr>
              <a:t>апелляционное определение Ростовского областного суда </a:t>
            </a:r>
            <a:br>
              <a:rPr lang="ru-RU" sz="2200" i="1" dirty="0" smtClean="0">
                <a:solidFill>
                  <a:schemeClr val="tx2"/>
                </a:solidFill>
              </a:rPr>
            </a:br>
            <a:r>
              <a:rPr lang="ru-RU" sz="2200" i="1" dirty="0" smtClean="0">
                <a:solidFill>
                  <a:schemeClr val="tx2"/>
                </a:solidFill>
              </a:rPr>
              <a:t>от </a:t>
            </a:r>
            <a:r>
              <a:rPr lang="ru-RU" sz="2200" i="1" dirty="0">
                <a:solidFill>
                  <a:schemeClr val="tx2"/>
                </a:solidFill>
              </a:rPr>
              <a:t>26.05.2016 </a:t>
            </a:r>
            <a:r>
              <a:rPr lang="ru-RU" sz="2200" i="1" dirty="0" smtClean="0">
                <a:solidFill>
                  <a:schemeClr val="tx2"/>
                </a:solidFill>
              </a:rPr>
              <a:t>№ 33-8683/2016,</a:t>
            </a:r>
          </a:p>
          <a:p>
            <a:pPr>
              <a:buFontTx/>
              <a:buChar char="-"/>
            </a:pPr>
            <a:r>
              <a:rPr lang="ru-RU" sz="2200" i="1" dirty="0" smtClean="0">
                <a:solidFill>
                  <a:schemeClr val="tx2"/>
                </a:solidFill>
              </a:rPr>
              <a:t>определение </a:t>
            </a:r>
            <a:r>
              <a:rPr lang="ru-RU" sz="2200" i="1" dirty="0">
                <a:solidFill>
                  <a:schemeClr val="tx2"/>
                </a:solidFill>
              </a:rPr>
              <a:t>Московского городского суда от 29.07.2016 </a:t>
            </a:r>
            <a:r>
              <a:rPr lang="ru-RU" sz="2200" i="1" dirty="0" smtClean="0">
                <a:solidFill>
                  <a:schemeClr val="tx2"/>
                </a:solidFill>
              </a:rPr>
              <a:t/>
            </a:r>
            <a:br>
              <a:rPr lang="ru-RU" sz="2200" i="1" dirty="0" smtClean="0">
                <a:solidFill>
                  <a:schemeClr val="tx2"/>
                </a:solidFill>
              </a:rPr>
            </a:br>
            <a:r>
              <a:rPr lang="ru-RU" sz="2200" i="1" dirty="0" smtClean="0">
                <a:solidFill>
                  <a:schemeClr val="tx2"/>
                </a:solidFill>
              </a:rPr>
              <a:t>№ 4г-9158/2016.</a:t>
            </a:r>
            <a:r>
              <a:rPr lang="ru-RU" sz="2200" dirty="0" smtClean="0">
                <a:solidFill>
                  <a:schemeClr val="tx2"/>
                </a:solidFill>
              </a:rPr>
              <a:t>	</a:t>
            </a:r>
          </a:p>
          <a:p>
            <a:r>
              <a:rPr lang="ru-RU" sz="2200" b="1" dirty="0" smtClean="0">
                <a:solidFill>
                  <a:schemeClr val="tx2"/>
                </a:solidFill>
              </a:rPr>
              <a:t>Важно!</a:t>
            </a:r>
            <a:r>
              <a:rPr lang="ru-RU" sz="2200" dirty="0" smtClean="0">
                <a:solidFill>
                  <a:schemeClr val="tx2"/>
                </a:solidFill>
              </a:rPr>
              <a:t> </a:t>
            </a:r>
            <a:r>
              <a:rPr lang="ru-RU" sz="2200" dirty="0">
                <a:solidFill>
                  <a:schemeClr val="tx2"/>
                </a:solidFill>
              </a:rPr>
              <a:t>Изменение трудового договора было признано уточнением, конкретизацией трудовых </a:t>
            </a:r>
            <a:r>
              <a:rPr lang="ru-RU" sz="2200" dirty="0" smtClean="0">
                <a:solidFill>
                  <a:schemeClr val="tx2"/>
                </a:solidFill>
              </a:rPr>
              <a:t>обязанностей.</a:t>
            </a:r>
            <a:endParaRPr lang="ru-RU" sz="2200" dirty="0">
              <a:solidFill>
                <a:schemeClr val="accent2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5589588"/>
            <a:ext cx="9144000" cy="12684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/>
              <a:t>ООО «Росмедконсалтинг»</a:t>
            </a:r>
          </a:p>
          <a:p>
            <a:pPr algn="ctr">
              <a:defRPr/>
            </a:pPr>
            <a:r>
              <a:rPr lang="ru-RU" sz="1600" dirty="0"/>
              <a:t>18 линия В.О., дом 29, лит. А, офис Б600, БЦ «Сенатор» </a:t>
            </a:r>
          </a:p>
          <a:p>
            <a:pPr algn="ctr">
              <a:defRPr/>
            </a:pPr>
            <a:r>
              <a:rPr lang="ru-RU" sz="1600" dirty="0"/>
              <a:t>Тел.</a:t>
            </a:r>
            <a:r>
              <a:rPr lang="en-US" sz="1600" dirty="0"/>
              <a:t>/</a:t>
            </a:r>
            <a:r>
              <a:rPr lang="ru-RU" sz="1600" dirty="0"/>
              <a:t>факс 7 (812) 332 75 60</a:t>
            </a:r>
          </a:p>
          <a:p>
            <a:pPr algn="ctr">
              <a:defRPr/>
            </a:pPr>
            <a:r>
              <a:rPr lang="en-US" sz="1600" dirty="0"/>
              <a:t>www.rosmedconsulting.ru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850617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385763"/>
            <a:ext cx="6516216" cy="10990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357188" eaLnBrk="1" hangingPunct="1">
              <a:defRPr/>
            </a:pPr>
            <a:r>
              <a:rPr lang="ru-RU" sz="3100" b="1" dirty="0" smtClean="0">
                <a:solidFill>
                  <a:schemeClr val="bg1"/>
                </a:solidFill>
              </a:rPr>
              <a:t>Отстранение от работы</a:t>
            </a:r>
            <a:endParaRPr lang="ru-RU" sz="3100" b="1" dirty="0">
              <a:solidFill>
                <a:schemeClr val="bg1"/>
              </a:solidFill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 bwMode="auto">
          <a:xfrm>
            <a:off x="467545" y="1772816"/>
            <a:ext cx="8280920" cy="3672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b="1" i="1" dirty="0" smtClean="0">
                <a:solidFill>
                  <a:schemeClr val="tx2"/>
                </a:solidFill>
              </a:rPr>
              <a:t>Ст. 76 ТК РФ</a:t>
            </a:r>
            <a:r>
              <a:rPr lang="ru-RU" sz="1800" dirty="0" smtClean="0">
                <a:solidFill>
                  <a:schemeClr val="tx2"/>
                </a:solidFill>
              </a:rPr>
              <a:t>: отстраняются </a:t>
            </a:r>
            <a:r>
              <a:rPr lang="ru-RU" sz="1800" dirty="0">
                <a:solidFill>
                  <a:schemeClr val="tx2"/>
                </a:solidFill>
              </a:rPr>
              <a:t>от работы (не </a:t>
            </a:r>
            <a:r>
              <a:rPr lang="ru-RU" sz="1800" dirty="0" smtClean="0">
                <a:solidFill>
                  <a:schemeClr val="tx2"/>
                </a:solidFill>
              </a:rPr>
              <a:t>допускаются к ней) работники:</a:t>
            </a:r>
            <a:endParaRPr lang="ru-RU" sz="1800" dirty="0">
              <a:solidFill>
                <a:schemeClr val="tx2"/>
              </a:solidFill>
            </a:endParaRPr>
          </a:p>
          <a:p>
            <a:pPr>
              <a:buFontTx/>
              <a:buChar char="-"/>
            </a:pPr>
            <a:r>
              <a:rPr lang="ru-RU" sz="1800" dirty="0" smtClean="0">
                <a:solidFill>
                  <a:schemeClr val="tx2"/>
                </a:solidFill>
              </a:rPr>
              <a:t>появившиеся </a:t>
            </a:r>
            <a:r>
              <a:rPr lang="ru-RU" sz="1800" dirty="0">
                <a:solidFill>
                  <a:schemeClr val="tx2"/>
                </a:solidFill>
              </a:rPr>
              <a:t>на работе в состоянии </a:t>
            </a:r>
            <a:r>
              <a:rPr lang="ru-RU" sz="1800" dirty="0" smtClean="0">
                <a:solidFill>
                  <a:schemeClr val="tx2"/>
                </a:solidFill>
              </a:rPr>
              <a:t>опьянения,</a:t>
            </a:r>
          </a:p>
          <a:p>
            <a:pPr>
              <a:buFontTx/>
              <a:buChar char="-"/>
            </a:pPr>
            <a:r>
              <a:rPr lang="ru-RU" sz="1800" dirty="0" smtClean="0">
                <a:solidFill>
                  <a:schemeClr val="tx2"/>
                </a:solidFill>
              </a:rPr>
              <a:t>не прошедшие </a:t>
            </a:r>
            <a:r>
              <a:rPr lang="ru-RU" sz="1800" dirty="0">
                <a:solidFill>
                  <a:schemeClr val="tx2"/>
                </a:solidFill>
              </a:rPr>
              <a:t>обучение и проверку знаний </a:t>
            </a:r>
            <a:r>
              <a:rPr lang="ru-RU" sz="1800" dirty="0" smtClean="0">
                <a:solidFill>
                  <a:schemeClr val="tx2"/>
                </a:solidFill>
              </a:rPr>
              <a:t>в </a:t>
            </a:r>
            <a:r>
              <a:rPr lang="ru-RU" sz="1800" dirty="0">
                <a:solidFill>
                  <a:schemeClr val="tx2"/>
                </a:solidFill>
              </a:rPr>
              <a:t>области охраны </a:t>
            </a:r>
            <a:r>
              <a:rPr lang="ru-RU" sz="1800" dirty="0" smtClean="0">
                <a:solidFill>
                  <a:schemeClr val="tx2"/>
                </a:solidFill>
              </a:rPr>
              <a:t>труда,</a:t>
            </a:r>
          </a:p>
          <a:p>
            <a:pPr>
              <a:buFontTx/>
              <a:buChar char="-"/>
            </a:pPr>
            <a:r>
              <a:rPr lang="ru-RU" sz="1800" dirty="0">
                <a:solidFill>
                  <a:schemeClr val="tx2"/>
                </a:solidFill>
              </a:rPr>
              <a:t>н</a:t>
            </a:r>
            <a:r>
              <a:rPr lang="ru-RU" sz="1800" dirty="0" smtClean="0">
                <a:solidFill>
                  <a:schemeClr val="tx2"/>
                </a:solidFill>
              </a:rPr>
              <a:t>е прошедшие </a:t>
            </a:r>
            <a:r>
              <a:rPr lang="ru-RU" sz="1800" dirty="0">
                <a:solidFill>
                  <a:schemeClr val="tx2"/>
                </a:solidFill>
              </a:rPr>
              <a:t>обязательный медицинский </a:t>
            </a:r>
            <a:r>
              <a:rPr lang="ru-RU" sz="1800" dirty="0" smtClean="0">
                <a:solidFill>
                  <a:schemeClr val="tx2"/>
                </a:solidFill>
              </a:rPr>
              <a:t>осмотр,</a:t>
            </a:r>
          </a:p>
          <a:p>
            <a:pPr>
              <a:buFontTx/>
              <a:buChar char="-"/>
            </a:pPr>
            <a:r>
              <a:rPr lang="ru-RU" sz="1800" dirty="0" smtClean="0">
                <a:solidFill>
                  <a:schemeClr val="tx2"/>
                </a:solidFill>
              </a:rPr>
              <a:t>при </a:t>
            </a:r>
            <a:r>
              <a:rPr lang="ru-RU" sz="1800" dirty="0">
                <a:solidFill>
                  <a:schemeClr val="tx2"/>
                </a:solidFill>
              </a:rPr>
              <a:t>выявлении </a:t>
            </a:r>
            <a:r>
              <a:rPr lang="ru-RU" sz="1800" dirty="0" smtClean="0">
                <a:solidFill>
                  <a:schemeClr val="tx2"/>
                </a:solidFill>
              </a:rPr>
              <a:t>медицинских </a:t>
            </a:r>
            <a:r>
              <a:rPr lang="ru-RU" sz="1800" dirty="0">
                <a:solidFill>
                  <a:schemeClr val="tx2"/>
                </a:solidFill>
              </a:rPr>
              <a:t>противопоказаний </a:t>
            </a:r>
            <a:r>
              <a:rPr lang="ru-RU" sz="1800" dirty="0" smtClean="0">
                <a:solidFill>
                  <a:schemeClr val="tx2"/>
                </a:solidFill>
              </a:rPr>
              <a:t>к работе,</a:t>
            </a:r>
          </a:p>
          <a:p>
            <a:pPr>
              <a:buFontTx/>
              <a:buChar char="-"/>
            </a:pPr>
            <a:r>
              <a:rPr lang="ru-RU" sz="1800" dirty="0" smtClean="0">
                <a:solidFill>
                  <a:schemeClr val="tx2"/>
                </a:solidFill>
              </a:rPr>
              <a:t>в </a:t>
            </a:r>
            <a:r>
              <a:rPr lang="ru-RU" sz="1800" dirty="0">
                <a:solidFill>
                  <a:schemeClr val="tx2"/>
                </a:solidFill>
              </a:rPr>
              <a:t>случае приостановления действия на срок до </a:t>
            </a:r>
            <a:r>
              <a:rPr lang="ru-RU" sz="1800" dirty="0" smtClean="0">
                <a:solidFill>
                  <a:schemeClr val="tx2"/>
                </a:solidFill>
              </a:rPr>
              <a:t>2 </a:t>
            </a:r>
            <a:r>
              <a:rPr lang="ru-RU" sz="1800" dirty="0">
                <a:solidFill>
                  <a:schemeClr val="tx2"/>
                </a:solidFill>
              </a:rPr>
              <a:t>месяцев специального </a:t>
            </a:r>
            <a:r>
              <a:rPr lang="ru-RU" sz="1800" dirty="0" smtClean="0">
                <a:solidFill>
                  <a:schemeClr val="tx2"/>
                </a:solidFill>
              </a:rPr>
              <a:t>права, </a:t>
            </a:r>
            <a:r>
              <a:rPr lang="ru-RU" sz="1800" dirty="0">
                <a:solidFill>
                  <a:schemeClr val="tx2"/>
                </a:solidFill>
              </a:rPr>
              <a:t>если </a:t>
            </a:r>
            <a:r>
              <a:rPr lang="ru-RU" sz="1800" dirty="0" smtClean="0">
                <a:solidFill>
                  <a:schemeClr val="tx2"/>
                </a:solidFill>
              </a:rPr>
              <a:t>это препятствует работе </a:t>
            </a:r>
            <a:r>
              <a:rPr lang="ru-RU" sz="1800" dirty="0">
                <a:solidFill>
                  <a:schemeClr val="tx2"/>
                </a:solidFill>
              </a:rPr>
              <a:t>и </a:t>
            </a:r>
            <a:r>
              <a:rPr lang="ru-RU" sz="1800" dirty="0" smtClean="0">
                <a:solidFill>
                  <a:schemeClr val="tx2"/>
                </a:solidFill>
              </a:rPr>
              <a:t>невозможен перевод на другую работу,</a:t>
            </a:r>
          </a:p>
          <a:p>
            <a:pPr>
              <a:buFontTx/>
              <a:buChar char="-"/>
            </a:pPr>
            <a:r>
              <a:rPr lang="ru-RU" sz="1800" dirty="0" smtClean="0">
                <a:solidFill>
                  <a:schemeClr val="tx2"/>
                </a:solidFill>
              </a:rPr>
              <a:t>по </a:t>
            </a:r>
            <a:r>
              <a:rPr lang="ru-RU" sz="1800" dirty="0">
                <a:solidFill>
                  <a:schemeClr val="tx2"/>
                </a:solidFill>
              </a:rPr>
              <a:t>требованию органов или должностных </a:t>
            </a:r>
            <a:r>
              <a:rPr lang="ru-RU" sz="1800" dirty="0" smtClean="0">
                <a:solidFill>
                  <a:schemeClr val="tx2"/>
                </a:solidFill>
              </a:rPr>
              <a:t>лиц (ГИТ, суд, гос. сан. врач),</a:t>
            </a:r>
          </a:p>
          <a:p>
            <a:pPr>
              <a:buFontTx/>
              <a:buChar char="-"/>
            </a:pPr>
            <a:r>
              <a:rPr lang="ru-RU" sz="1800" dirty="0" smtClean="0">
                <a:solidFill>
                  <a:schemeClr val="tx2"/>
                </a:solidFill>
              </a:rPr>
              <a:t>в </a:t>
            </a:r>
            <a:r>
              <a:rPr lang="ru-RU" sz="1800" dirty="0">
                <a:solidFill>
                  <a:schemeClr val="tx2"/>
                </a:solidFill>
              </a:rPr>
              <a:t>других случаях, предусмотренных </a:t>
            </a:r>
            <a:r>
              <a:rPr lang="ru-RU" sz="1800" dirty="0" smtClean="0">
                <a:solidFill>
                  <a:schemeClr val="tx2"/>
                </a:solidFill>
              </a:rPr>
              <a:t>ТК РФ, </a:t>
            </a:r>
            <a:r>
              <a:rPr lang="ru-RU" sz="1800" dirty="0">
                <a:solidFill>
                  <a:schemeClr val="tx2"/>
                </a:solidFill>
              </a:rPr>
              <a:t>другими федеральными законами и иными </a:t>
            </a:r>
            <a:r>
              <a:rPr lang="ru-RU" sz="1800" dirty="0" smtClean="0">
                <a:solidFill>
                  <a:schemeClr val="tx2"/>
                </a:solidFill>
              </a:rPr>
              <a:t>НПА РФ (ст. 351.1 ТК РФ и др.).</a:t>
            </a:r>
            <a:endParaRPr lang="ru-RU" sz="1800" dirty="0">
              <a:solidFill>
                <a:schemeClr val="tx2"/>
              </a:solidFill>
            </a:endParaRPr>
          </a:p>
          <a:p>
            <a:r>
              <a:rPr lang="ru-RU" sz="1800" dirty="0" smtClean="0">
                <a:solidFill>
                  <a:schemeClr val="tx2"/>
                </a:solidFill>
              </a:rPr>
              <a:t>Несоответствие </a:t>
            </a:r>
            <a:r>
              <a:rPr lang="ru-RU" sz="1800" dirty="0" err="1" smtClean="0">
                <a:solidFill>
                  <a:schemeClr val="tx2"/>
                </a:solidFill>
              </a:rPr>
              <a:t>профстандарту</a:t>
            </a:r>
            <a:r>
              <a:rPr lang="ru-RU" sz="1800" dirty="0" smtClean="0">
                <a:solidFill>
                  <a:schemeClr val="tx2"/>
                </a:solidFill>
              </a:rPr>
              <a:t> – </a:t>
            </a:r>
            <a:r>
              <a:rPr lang="ru-RU" sz="1800" u="sng" dirty="0" smtClean="0">
                <a:solidFill>
                  <a:schemeClr val="tx2"/>
                </a:solidFill>
              </a:rPr>
              <a:t>не основание</a:t>
            </a:r>
            <a:r>
              <a:rPr lang="ru-RU" sz="1800" dirty="0" smtClean="0">
                <a:solidFill>
                  <a:schemeClr val="tx2"/>
                </a:solidFill>
              </a:rPr>
              <a:t> для отстранения.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5589588"/>
            <a:ext cx="9144000" cy="12684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/>
              <a:t>ООО «Росмедконсалтинг»</a:t>
            </a:r>
          </a:p>
          <a:p>
            <a:pPr algn="ctr">
              <a:defRPr/>
            </a:pPr>
            <a:r>
              <a:rPr lang="ru-RU" sz="1600" dirty="0"/>
              <a:t>18 линия В.О., дом 29, лит. А, офис Б600, БЦ «Сенатор» </a:t>
            </a:r>
          </a:p>
          <a:p>
            <a:pPr algn="ctr">
              <a:defRPr/>
            </a:pPr>
            <a:r>
              <a:rPr lang="ru-RU" sz="1600" dirty="0"/>
              <a:t>Тел.</a:t>
            </a:r>
            <a:r>
              <a:rPr lang="en-US" sz="1600" dirty="0"/>
              <a:t>/</a:t>
            </a:r>
            <a:r>
              <a:rPr lang="ru-RU" sz="1600" dirty="0"/>
              <a:t>факс 7 (812) 332 75 60</a:t>
            </a:r>
          </a:p>
          <a:p>
            <a:pPr algn="ctr">
              <a:defRPr/>
            </a:pPr>
            <a:r>
              <a:rPr lang="en-US" sz="1600" dirty="0"/>
              <a:t>www.rosmedconsulting.ru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496066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385763"/>
            <a:ext cx="6516216" cy="10990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357188" eaLnBrk="1" hangingPunct="1">
              <a:defRPr/>
            </a:pPr>
            <a:r>
              <a:rPr lang="ru-RU" sz="3100" b="1" dirty="0" smtClean="0">
                <a:solidFill>
                  <a:schemeClr val="bg1"/>
                </a:solidFill>
              </a:rPr>
              <a:t>Прекращение трудового </a:t>
            </a:r>
          </a:p>
          <a:p>
            <a:pPr indent="357188" eaLnBrk="1" hangingPunct="1">
              <a:defRPr/>
            </a:pPr>
            <a:r>
              <a:rPr lang="ru-RU" sz="3100" b="1" dirty="0" smtClean="0">
                <a:solidFill>
                  <a:schemeClr val="bg1"/>
                </a:solidFill>
              </a:rPr>
              <a:t>договора: основания</a:t>
            </a:r>
            <a:endParaRPr lang="ru-RU" sz="3100" b="1" dirty="0">
              <a:solidFill>
                <a:schemeClr val="bg1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51520" y="1700809"/>
            <a:ext cx="2592288" cy="93610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u="sng" dirty="0" smtClean="0">
                <a:solidFill>
                  <a:schemeClr val="tx2"/>
                </a:solidFill>
              </a:rPr>
              <a:t>Общие основания 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(ст. 77 ТК РФ)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51520" y="2636912"/>
            <a:ext cx="2592288" cy="381642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2"/>
                </a:solidFill>
              </a:rPr>
              <a:t>- </a:t>
            </a:r>
            <a:r>
              <a:rPr lang="ru-RU" u="sng" dirty="0" smtClean="0">
                <a:solidFill>
                  <a:schemeClr val="tx2"/>
                </a:solidFill>
              </a:rPr>
              <a:t>соглашение сторон</a:t>
            </a:r>
            <a:r>
              <a:rPr lang="ru-RU" dirty="0" smtClean="0">
                <a:solidFill>
                  <a:schemeClr val="tx2"/>
                </a:solidFill>
              </a:rPr>
              <a:t>,</a:t>
            </a:r>
          </a:p>
          <a:p>
            <a:r>
              <a:rPr lang="ru-RU" dirty="0" smtClean="0">
                <a:solidFill>
                  <a:schemeClr val="tx2"/>
                </a:solidFill>
              </a:rPr>
              <a:t>- истечение срока ТД,</a:t>
            </a:r>
          </a:p>
          <a:p>
            <a:r>
              <a:rPr lang="ru-RU" dirty="0" smtClean="0">
                <a:solidFill>
                  <a:schemeClr val="tx2"/>
                </a:solidFill>
              </a:rPr>
              <a:t>- соб. желание,</a:t>
            </a:r>
          </a:p>
          <a:p>
            <a:r>
              <a:rPr lang="ru-RU" dirty="0" smtClean="0">
                <a:solidFill>
                  <a:schemeClr val="tx2"/>
                </a:solidFill>
              </a:rPr>
              <a:t>- перевод / переход на выборную работу,</a:t>
            </a:r>
          </a:p>
          <a:p>
            <a:r>
              <a:rPr lang="ru-RU" dirty="0" smtClean="0">
                <a:solidFill>
                  <a:schemeClr val="tx2"/>
                </a:solidFill>
              </a:rPr>
              <a:t>- </a:t>
            </a:r>
            <a:r>
              <a:rPr lang="ru-RU" u="sng" dirty="0" smtClean="0">
                <a:solidFill>
                  <a:schemeClr val="tx2"/>
                </a:solidFill>
              </a:rPr>
              <a:t>отказ от продолжения работы (разные причины)</a:t>
            </a:r>
            <a:r>
              <a:rPr lang="ru-RU" dirty="0" smtClean="0">
                <a:solidFill>
                  <a:schemeClr val="tx2"/>
                </a:solidFill>
              </a:rPr>
              <a:t>,</a:t>
            </a:r>
          </a:p>
          <a:p>
            <a:r>
              <a:rPr lang="ru-RU" dirty="0" smtClean="0">
                <a:solidFill>
                  <a:schemeClr val="tx2"/>
                </a:solidFill>
              </a:rPr>
              <a:t>- </a:t>
            </a:r>
            <a:r>
              <a:rPr lang="ru-RU" u="sng" dirty="0" smtClean="0">
                <a:solidFill>
                  <a:schemeClr val="tx2"/>
                </a:solidFill>
              </a:rPr>
              <a:t>нарушение правил заключения ТД</a:t>
            </a:r>
            <a:r>
              <a:rPr lang="ru-RU" dirty="0" smtClean="0">
                <a:solidFill>
                  <a:schemeClr val="tx2"/>
                </a:solidFill>
              </a:rPr>
              <a:t>,</a:t>
            </a:r>
          </a:p>
          <a:p>
            <a:r>
              <a:rPr lang="ru-RU" dirty="0" smtClean="0">
                <a:solidFill>
                  <a:schemeClr val="tx2"/>
                </a:solidFill>
              </a:rPr>
              <a:t>- и др.</a:t>
            </a:r>
          </a:p>
          <a:p>
            <a:endParaRPr lang="ru-RU" dirty="0" smtClean="0">
              <a:solidFill>
                <a:schemeClr val="tx2"/>
              </a:solidFill>
            </a:endParaRPr>
          </a:p>
          <a:p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114092" y="1700809"/>
            <a:ext cx="2592288" cy="93610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u="sng" dirty="0" smtClean="0">
                <a:solidFill>
                  <a:schemeClr val="tx2"/>
                </a:solidFill>
              </a:rPr>
              <a:t>По инициативе работодателя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(ст. 81 ТК РФ)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5940152" y="1700809"/>
            <a:ext cx="2736304" cy="93610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u="sng" dirty="0" smtClean="0">
                <a:solidFill>
                  <a:schemeClr val="tx2"/>
                </a:solidFill>
              </a:rPr>
              <a:t>Обстоятельства, не зависящие от воли сторон</a:t>
            </a:r>
            <a:r>
              <a:rPr lang="ru-RU" sz="2000" b="1" dirty="0" smtClean="0">
                <a:solidFill>
                  <a:schemeClr val="tx2"/>
                </a:solidFill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</a:rPr>
              <a:t>(ст. 83 ТК РФ)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114092" y="2636912"/>
            <a:ext cx="2592288" cy="381642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2"/>
                </a:solidFill>
              </a:rPr>
              <a:t>- </a:t>
            </a:r>
            <a:r>
              <a:rPr lang="ru-RU" sz="1750" dirty="0" smtClean="0">
                <a:solidFill>
                  <a:schemeClr val="tx2"/>
                </a:solidFill>
              </a:rPr>
              <a:t>результат испытания</a:t>
            </a:r>
            <a:r>
              <a:rPr lang="ru-RU" dirty="0" smtClean="0">
                <a:solidFill>
                  <a:schemeClr val="tx2"/>
                </a:solidFill>
              </a:rPr>
              <a:t>,</a:t>
            </a:r>
          </a:p>
          <a:p>
            <a:r>
              <a:rPr lang="ru-RU" dirty="0">
                <a:solidFill>
                  <a:schemeClr val="tx2"/>
                </a:solidFill>
              </a:rPr>
              <a:t>-</a:t>
            </a:r>
            <a:r>
              <a:rPr lang="ru-RU" dirty="0" smtClean="0">
                <a:solidFill>
                  <a:schemeClr val="tx2"/>
                </a:solidFill>
              </a:rPr>
              <a:t> </a:t>
            </a:r>
            <a:r>
              <a:rPr lang="ru-RU" u="sng" dirty="0" smtClean="0">
                <a:solidFill>
                  <a:schemeClr val="tx2"/>
                </a:solidFill>
              </a:rPr>
              <a:t>сокращение</a:t>
            </a:r>
            <a:r>
              <a:rPr lang="ru-RU" dirty="0" smtClean="0">
                <a:solidFill>
                  <a:schemeClr val="tx2"/>
                </a:solidFill>
              </a:rPr>
              <a:t>,</a:t>
            </a:r>
          </a:p>
          <a:p>
            <a:r>
              <a:rPr lang="ru-RU" dirty="0" smtClean="0">
                <a:solidFill>
                  <a:schemeClr val="tx2"/>
                </a:solidFill>
              </a:rPr>
              <a:t>- </a:t>
            </a:r>
            <a:r>
              <a:rPr lang="ru-RU" u="sng" dirty="0">
                <a:solidFill>
                  <a:schemeClr val="tx2"/>
                </a:solidFill>
              </a:rPr>
              <a:t>р</a:t>
            </a:r>
            <a:r>
              <a:rPr lang="ru-RU" u="sng" dirty="0" smtClean="0">
                <a:solidFill>
                  <a:schemeClr val="tx2"/>
                </a:solidFill>
              </a:rPr>
              <a:t>езультат аттестации</a:t>
            </a:r>
            <a:r>
              <a:rPr lang="ru-RU" dirty="0" smtClean="0">
                <a:solidFill>
                  <a:schemeClr val="tx2"/>
                </a:solidFill>
              </a:rPr>
              <a:t>,</a:t>
            </a:r>
          </a:p>
          <a:p>
            <a:r>
              <a:rPr lang="ru-RU" dirty="0" smtClean="0">
                <a:solidFill>
                  <a:schemeClr val="tx2"/>
                </a:solidFill>
              </a:rPr>
              <a:t>- дисциплинарные основания,</a:t>
            </a:r>
          </a:p>
          <a:p>
            <a:r>
              <a:rPr lang="ru-RU" dirty="0" smtClean="0">
                <a:solidFill>
                  <a:schemeClr val="tx2"/>
                </a:solidFill>
              </a:rPr>
              <a:t>- спец. основания для отдельных категорий,</a:t>
            </a:r>
          </a:p>
          <a:p>
            <a:r>
              <a:rPr lang="ru-RU" dirty="0" smtClean="0">
                <a:solidFill>
                  <a:schemeClr val="tx2"/>
                </a:solidFill>
              </a:rPr>
              <a:t>- представление подложных документов при заключении ТД,</a:t>
            </a:r>
          </a:p>
          <a:p>
            <a:r>
              <a:rPr lang="ru-RU" dirty="0" smtClean="0">
                <a:solidFill>
                  <a:schemeClr val="tx2"/>
                </a:solidFill>
              </a:rPr>
              <a:t>- и др.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5935080" y="2639482"/>
            <a:ext cx="2741375" cy="381642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2"/>
                </a:solidFill>
              </a:rPr>
              <a:t>- призыв на </a:t>
            </a:r>
            <a:r>
              <a:rPr lang="ru-RU" dirty="0" err="1" smtClean="0">
                <a:solidFill>
                  <a:schemeClr val="tx2"/>
                </a:solidFill>
              </a:rPr>
              <a:t>ВС</a:t>
            </a:r>
            <a:r>
              <a:rPr lang="ru-RU" dirty="0" smtClean="0">
                <a:solidFill>
                  <a:schemeClr val="tx2"/>
                </a:solidFill>
              </a:rPr>
              <a:t> (</a:t>
            </a:r>
            <a:r>
              <a:rPr lang="ru-RU" dirty="0" err="1" smtClean="0">
                <a:solidFill>
                  <a:schemeClr val="tx2"/>
                </a:solidFill>
              </a:rPr>
              <a:t>АГС</a:t>
            </a:r>
            <a:r>
              <a:rPr lang="ru-RU" dirty="0" smtClean="0">
                <a:solidFill>
                  <a:schemeClr val="tx2"/>
                </a:solidFill>
              </a:rPr>
              <a:t>),</a:t>
            </a:r>
          </a:p>
          <a:p>
            <a:r>
              <a:rPr lang="ru-RU" dirty="0" smtClean="0">
                <a:solidFill>
                  <a:schemeClr val="tx2"/>
                </a:solidFill>
              </a:rPr>
              <a:t>- восстановление прежнего работника,</a:t>
            </a:r>
          </a:p>
          <a:p>
            <a:r>
              <a:rPr lang="ru-RU" dirty="0" smtClean="0">
                <a:solidFill>
                  <a:schemeClr val="tx2"/>
                </a:solidFill>
              </a:rPr>
              <a:t>- осуждение или адм. наказание, </a:t>
            </a:r>
            <a:r>
              <a:rPr lang="ru-RU" dirty="0" err="1" smtClean="0">
                <a:solidFill>
                  <a:schemeClr val="tx2"/>
                </a:solidFill>
              </a:rPr>
              <a:t>искл</a:t>
            </a:r>
            <a:r>
              <a:rPr lang="ru-RU" dirty="0" smtClean="0">
                <a:solidFill>
                  <a:schemeClr val="tx2"/>
                </a:solidFill>
              </a:rPr>
              <a:t>. работу,</a:t>
            </a:r>
          </a:p>
          <a:p>
            <a:r>
              <a:rPr lang="ru-RU" dirty="0" smtClean="0">
                <a:solidFill>
                  <a:schemeClr val="tx2"/>
                </a:solidFill>
              </a:rPr>
              <a:t>- неспособность к тр. деятельности / смерть,</a:t>
            </a:r>
          </a:p>
          <a:p>
            <a:r>
              <a:rPr lang="ru-RU" dirty="0" smtClean="0">
                <a:solidFill>
                  <a:schemeClr val="tx2"/>
                </a:solidFill>
              </a:rPr>
              <a:t>- лишение спец. права, допуска к </a:t>
            </a:r>
            <a:r>
              <a:rPr lang="ru-RU" dirty="0" err="1" smtClean="0">
                <a:solidFill>
                  <a:schemeClr val="tx2"/>
                </a:solidFill>
              </a:rPr>
              <a:t>гостайне</a:t>
            </a:r>
            <a:r>
              <a:rPr lang="ru-RU" dirty="0" smtClean="0">
                <a:solidFill>
                  <a:schemeClr val="tx2"/>
                </a:solidFill>
              </a:rPr>
              <a:t>,</a:t>
            </a:r>
          </a:p>
          <a:p>
            <a:r>
              <a:rPr lang="ru-RU" dirty="0" smtClean="0">
                <a:solidFill>
                  <a:schemeClr val="tx2"/>
                </a:solidFill>
              </a:rPr>
              <a:t>- </a:t>
            </a:r>
            <a:r>
              <a:rPr lang="ru-RU" u="sng" dirty="0" smtClean="0">
                <a:solidFill>
                  <a:schemeClr val="tx2"/>
                </a:solidFill>
              </a:rPr>
              <a:t>обстоятельства, исключающие работу</a:t>
            </a:r>
            <a:r>
              <a:rPr lang="ru-RU" dirty="0" smtClean="0">
                <a:solidFill>
                  <a:schemeClr val="tx2"/>
                </a:solidFill>
              </a:rPr>
              <a:t>,</a:t>
            </a:r>
          </a:p>
          <a:p>
            <a:r>
              <a:rPr lang="ru-RU" dirty="0" smtClean="0">
                <a:solidFill>
                  <a:schemeClr val="tx2"/>
                </a:solidFill>
              </a:rPr>
              <a:t>- и др.</a:t>
            </a:r>
            <a:endParaRPr lang="ru-RU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3628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385763"/>
            <a:ext cx="6516216" cy="10990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357188" eaLnBrk="1" hangingPunct="1">
              <a:defRPr/>
            </a:pPr>
            <a:r>
              <a:rPr lang="ru-RU" sz="3100" b="1" dirty="0" smtClean="0">
                <a:solidFill>
                  <a:schemeClr val="bg1"/>
                </a:solidFill>
              </a:rPr>
              <a:t>Позиция Минтруда </a:t>
            </a:r>
            <a:endParaRPr lang="ru-RU" sz="3100" b="1" dirty="0">
              <a:solidFill>
                <a:schemeClr val="bg1"/>
              </a:solidFill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 bwMode="auto">
          <a:xfrm>
            <a:off x="467545" y="1772816"/>
            <a:ext cx="8280920" cy="3672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200" dirty="0" smtClean="0">
                <a:solidFill>
                  <a:schemeClr val="tx2"/>
                </a:solidFill>
              </a:rPr>
              <a:t>Вступление </a:t>
            </a:r>
            <a:r>
              <a:rPr lang="ru-RU" sz="2200" dirty="0">
                <a:solidFill>
                  <a:schemeClr val="tx2"/>
                </a:solidFill>
              </a:rPr>
              <a:t>в силу </a:t>
            </a:r>
            <a:r>
              <a:rPr lang="ru-RU" sz="2200" dirty="0" err="1" smtClean="0">
                <a:solidFill>
                  <a:schemeClr val="tx2"/>
                </a:solidFill>
              </a:rPr>
              <a:t>профстандартов</a:t>
            </a:r>
            <a:r>
              <a:rPr lang="ru-RU" sz="2200" dirty="0" smtClean="0">
                <a:solidFill>
                  <a:schemeClr val="tx2"/>
                </a:solidFill>
              </a:rPr>
              <a:t> </a:t>
            </a:r>
            <a:r>
              <a:rPr lang="ru-RU" sz="2200" u="sng" dirty="0">
                <a:solidFill>
                  <a:schemeClr val="tx2"/>
                </a:solidFill>
              </a:rPr>
              <a:t>не является основанием для увольнения</a:t>
            </a:r>
            <a:r>
              <a:rPr lang="ru-RU" sz="2200" dirty="0">
                <a:solidFill>
                  <a:schemeClr val="tx2"/>
                </a:solidFill>
              </a:rPr>
              <a:t> работников. </a:t>
            </a:r>
            <a:endParaRPr lang="ru-RU" sz="2200" dirty="0" smtClean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ru-RU" sz="2200" dirty="0" smtClean="0">
                <a:solidFill>
                  <a:schemeClr val="tx2"/>
                </a:solidFill>
              </a:rPr>
              <a:t>Допуск </a:t>
            </a:r>
            <a:r>
              <a:rPr lang="ru-RU" sz="2200" dirty="0">
                <a:solidFill>
                  <a:schemeClr val="tx2"/>
                </a:solidFill>
              </a:rPr>
              <a:t>работника к выполнению трудовой функции является полномочием </a:t>
            </a:r>
            <a:r>
              <a:rPr lang="ru-RU" sz="2200" dirty="0" smtClean="0">
                <a:solidFill>
                  <a:schemeClr val="tx2"/>
                </a:solidFill>
              </a:rPr>
              <a:t>работодателя.</a:t>
            </a:r>
          </a:p>
          <a:p>
            <a:pPr marL="0" indent="0" algn="r">
              <a:buNone/>
            </a:pPr>
            <a:endParaRPr lang="ru-RU" sz="2000" i="1" dirty="0" smtClean="0">
              <a:solidFill>
                <a:schemeClr val="tx2"/>
              </a:solidFill>
            </a:endParaRPr>
          </a:p>
          <a:p>
            <a:pPr marL="0" indent="0" algn="r">
              <a:buNone/>
            </a:pPr>
            <a:r>
              <a:rPr lang="ru-RU" sz="2000" i="1" dirty="0" smtClean="0">
                <a:solidFill>
                  <a:schemeClr val="tx2"/>
                </a:solidFill>
              </a:rPr>
              <a:t>Письма </a:t>
            </a:r>
            <a:r>
              <a:rPr lang="ru-RU" sz="2000" i="1" dirty="0">
                <a:solidFill>
                  <a:schemeClr val="tx2"/>
                </a:solidFill>
              </a:rPr>
              <a:t>от 04.04.2016 № </a:t>
            </a:r>
            <a:r>
              <a:rPr lang="ru-RU" sz="2000" i="1" dirty="0" smtClean="0">
                <a:solidFill>
                  <a:schemeClr val="tx2"/>
                </a:solidFill>
              </a:rPr>
              <a:t>14-0/10/В-2253,</a:t>
            </a:r>
            <a:br>
              <a:rPr lang="ru-RU" sz="2000" i="1" dirty="0" smtClean="0">
                <a:solidFill>
                  <a:schemeClr val="tx2"/>
                </a:solidFill>
              </a:rPr>
            </a:br>
            <a:r>
              <a:rPr lang="ru-RU" sz="2000" i="1" dirty="0" smtClean="0">
                <a:solidFill>
                  <a:schemeClr val="tx2"/>
                </a:solidFill>
              </a:rPr>
              <a:t>от 22.04.2016 № </a:t>
            </a:r>
            <a:r>
              <a:rPr lang="ru-RU" sz="2000" i="1" dirty="0">
                <a:solidFill>
                  <a:schemeClr val="tx2"/>
                </a:solidFill>
              </a:rPr>
              <a:t>14-3/В-381</a:t>
            </a:r>
          </a:p>
          <a:p>
            <a:pPr marL="0" indent="0" algn="r">
              <a:buNone/>
            </a:pPr>
            <a:endParaRPr lang="ru-RU" sz="2000" i="1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ru-RU" sz="2200" dirty="0">
              <a:solidFill>
                <a:schemeClr val="tx2"/>
              </a:solidFill>
            </a:endParaRPr>
          </a:p>
          <a:p>
            <a:pPr eaLnBrk="1" hangingPunct="1">
              <a:buFontTx/>
              <a:buChar char="-"/>
            </a:pPr>
            <a:endParaRPr lang="ru-RU" sz="2200" dirty="0" smtClean="0">
              <a:solidFill>
                <a:schemeClr val="tx2"/>
              </a:solidFill>
            </a:endParaRPr>
          </a:p>
          <a:p>
            <a:pPr eaLnBrk="1" hangingPunct="1">
              <a:buFontTx/>
              <a:buChar char="-"/>
            </a:pPr>
            <a:endParaRPr lang="ru-RU" sz="2200" dirty="0" smtClean="0">
              <a:solidFill>
                <a:schemeClr val="tx2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5589588"/>
            <a:ext cx="9144000" cy="12684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/>
              <a:t>ООО «Росмедконсалтинг»</a:t>
            </a:r>
          </a:p>
          <a:p>
            <a:pPr algn="ctr">
              <a:defRPr/>
            </a:pPr>
            <a:r>
              <a:rPr lang="ru-RU" sz="1600" dirty="0"/>
              <a:t>18 линия В.О., дом 29, лит. А, офис Б600, БЦ «Сенатор» </a:t>
            </a:r>
          </a:p>
          <a:p>
            <a:pPr algn="ctr">
              <a:defRPr/>
            </a:pPr>
            <a:r>
              <a:rPr lang="ru-RU" sz="1600" dirty="0"/>
              <a:t>Тел.</a:t>
            </a:r>
            <a:r>
              <a:rPr lang="en-US" sz="1600" dirty="0"/>
              <a:t>/</a:t>
            </a:r>
            <a:r>
              <a:rPr lang="ru-RU" sz="1600" dirty="0"/>
              <a:t>факс 7 (812) 332 75 60</a:t>
            </a:r>
          </a:p>
          <a:p>
            <a:pPr algn="ctr">
              <a:defRPr/>
            </a:pPr>
            <a:r>
              <a:rPr lang="en-US" sz="1600" dirty="0"/>
              <a:t>www.rosmedconsulting.ru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666094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385763"/>
            <a:ext cx="6516216" cy="10990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357188" eaLnBrk="1" hangingPunct="1">
              <a:defRPr/>
            </a:pPr>
            <a:r>
              <a:rPr lang="ru-RU" sz="3100" b="1" dirty="0" smtClean="0">
                <a:solidFill>
                  <a:schemeClr val="bg1"/>
                </a:solidFill>
              </a:rPr>
              <a:t>Возникновение ограничений </a:t>
            </a:r>
          </a:p>
          <a:p>
            <a:pPr indent="357188" eaLnBrk="1" hangingPunct="1">
              <a:defRPr/>
            </a:pPr>
            <a:r>
              <a:rPr lang="ru-RU" sz="3100" b="1" dirty="0" smtClean="0">
                <a:solidFill>
                  <a:schemeClr val="bg1"/>
                </a:solidFill>
              </a:rPr>
              <a:t>на занятие тр. деятельностью</a:t>
            </a:r>
            <a:endParaRPr lang="ru-RU" sz="3100" b="1" dirty="0">
              <a:solidFill>
                <a:schemeClr val="bg1"/>
              </a:solidFill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 bwMode="auto">
          <a:xfrm>
            <a:off x="467545" y="1772816"/>
            <a:ext cx="8280920" cy="3672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ru-RU" sz="2200" dirty="0" smtClean="0">
                <a:solidFill>
                  <a:schemeClr val="tx2"/>
                </a:solidFill>
              </a:rPr>
              <a:t>П. 13 ч. 1 ст. 83 + ч. 2 ст. 83 ТК РФ.</a:t>
            </a:r>
          </a:p>
          <a:p>
            <a:pPr eaLnBrk="1" hangingPunct="1"/>
            <a:r>
              <a:rPr lang="ru-RU" sz="2200" dirty="0" smtClean="0">
                <a:solidFill>
                  <a:schemeClr val="tx2"/>
                </a:solidFill>
              </a:rPr>
              <a:t>Основание, не зависящее от воли сторон.</a:t>
            </a:r>
          </a:p>
          <a:p>
            <a:pPr eaLnBrk="1" hangingPunct="1"/>
            <a:r>
              <a:rPr lang="ru-RU" sz="2200" dirty="0" smtClean="0">
                <a:solidFill>
                  <a:schemeClr val="tx2"/>
                </a:solidFill>
              </a:rPr>
              <a:t>Условие – возникновение установленных ТК РФ, иным федеральным законом и исключающих возможность исполнения работником обязанностей по трудовому договору ограничений на занятие определенными видами трудовой деятельности.</a:t>
            </a:r>
          </a:p>
          <a:p>
            <a:pPr eaLnBrk="1" hangingPunct="1"/>
            <a:r>
              <a:rPr lang="ru-RU" sz="2200" dirty="0" smtClean="0">
                <a:solidFill>
                  <a:schemeClr val="tx2"/>
                </a:solidFill>
              </a:rPr>
              <a:t>Предложение вакансий для перевода.</a:t>
            </a:r>
          </a:p>
          <a:p>
            <a:pPr eaLnBrk="1" hangingPunct="1"/>
            <a:r>
              <a:rPr lang="ru-RU" sz="2200" dirty="0" smtClean="0">
                <a:solidFill>
                  <a:schemeClr val="tx2"/>
                </a:solidFill>
              </a:rPr>
              <a:t>Выходного пособия нет.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5589588"/>
            <a:ext cx="9144000" cy="12684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/>
              <a:t>ООО «Росмедконсалтинг»</a:t>
            </a:r>
          </a:p>
          <a:p>
            <a:pPr algn="ctr">
              <a:defRPr/>
            </a:pPr>
            <a:r>
              <a:rPr lang="ru-RU" sz="1600" dirty="0"/>
              <a:t>18 линия В.О., дом 29, лит. А, офис Б600, БЦ «Сенатор» </a:t>
            </a:r>
          </a:p>
          <a:p>
            <a:pPr algn="ctr">
              <a:defRPr/>
            </a:pPr>
            <a:r>
              <a:rPr lang="ru-RU" sz="1600" dirty="0"/>
              <a:t>Тел.</a:t>
            </a:r>
            <a:r>
              <a:rPr lang="en-US" sz="1600" dirty="0"/>
              <a:t>/</a:t>
            </a:r>
            <a:r>
              <a:rPr lang="ru-RU" sz="1600" dirty="0"/>
              <a:t>факс 7 (812) 332 75 60</a:t>
            </a:r>
          </a:p>
          <a:p>
            <a:pPr algn="ctr">
              <a:defRPr/>
            </a:pPr>
            <a:r>
              <a:rPr lang="en-US" sz="1600" dirty="0"/>
              <a:t>www.rosmedconsulting.ru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78339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385763"/>
            <a:ext cx="6516216" cy="10990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357188" eaLnBrk="1" hangingPunct="1">
              <a:defRPr/>
            </a:pPr>
            <a:r>
              <a:rPr lang="ru-RU" sz="3100" b="1" dirty="0" smtClean="0">
                <a:solidFill>
                  <a:schemeClr val="bg1"/>
                </a:solidFill>
              </a:rPr>
              <a:t>Нарушение установленных </a:t>
            </a:r>
          </a:p>
          <a:p>
            <a:pPr indent="357188" eaLnBrk="1" hangingPunct="1">
              <a:defRPr/>
            </a:pPr>
            <a:r>
              <a:rPr lang="ru-RU" sz="3100" b="1" dirty="0" smtClean="0">
                <a:solidFill>
                  <a:schemeClr val="bg1"/>
                </a:solidFill>
              </a:rPr>
              <a:t>правил заключения тр. договора</a:t>
            </a:r>
            <a:endParaRPr lang="ru-RU" sz="3100" b="1" dirty="0">
              <a:solidFill>
                <a:schemeClr val="bg1"/>
              </a:solidFill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 bwMode="auto">
          <a:xfrm>
            <a:off x="467545" y="1772816"/>
            <a:ext cx="8280920" cy="3672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ru-RU" sz="1700" dirty="0" smtClean="0">
                <a:solidFill>
                  <a:schemeClr val="tx2"/>
                </a:solidFill>
              </a:rPr>
              <a:t>П. 11 ч. 1 ст. 77, ст. 84 ТК РФ.</a:t>
            </a:r>
          </a:p>
          <a:p>
            <a:pPr eaLnBrk="1" hangingPunct="1"/>
            <a:r>
              <a:rPr lang="ru-RU" sz="1700" dirty="0" smtClean="0">
                <a:solidFill>
                  <a:schemeClr val="tx2"/>
                </a:solidFill>
              </a:rPr>
              <a:t>Условия – нарушение установленных ТК РФ или иным федеральным законом правил заключения трудового договора, если это исключает возможность продолжения работы:</a:t>
            </a:r>
          </a:p>
          <a:p>
            <a:pPr eaLnBrk="1" hangingPunct="1">
              <a:buFontTx/>
              <a:buChar char="-"/>
            </a:pPr>
            <a:r>
              <a:rPr lang="ru-RU" sz="1700" dirty="0" smtClean="0">
                <a:solidFill>
                  <a:schemeClr val="tx2"/>
                </a:solidFill>
              </a:rPr>
              <a:t>приговор суда, постановление об АП </a:t>
            </a:r>
            <a:r>
              <a:rPr lang="ru-RU" sz="1700" dirty="0">
                <a:solidFill>
                  <a:schemeClr val="tx2"/>
                </a:solidFill>
              </a:rPr>
              <a:t>о лишении </a:t>
            </a:r>
            <a:r>
              <a:rPr lang="ru-RU" sz="1700" dirty="0" smtClean="0">
                <a:solidFill>
                  <a:schemeClr val="tx2"/>
                </a:solidFill>
              </a:rPr>
              <a:t>права </a:t>
            </a:r>
            <a:r>
              <a:rPr lang="ru-RU" sz="1700" dirty="0">
                <a:solidFill>
                  <a:schemeClr val="tx2"/>
                </a:solidFill>
              </a:rPr>
              <a:t>занимать </a:t>
            </a:r>
            <a:r>
              <a:rPr lang="ru-RU" sz="1700" dirty="0" smtClean="0">
                <a:solidFill>
                  <a:schemeClr val="tx2"/>
                </a:solidFill>
              </a:rPr>
              <a:t>опр. </a:t>
            </a:r>
            <a:r>
              <a:rPr lang="ru-RU" sz="1700" dirty="0">
                <a:solidFill>
                  <a:schemeClr val="tx2"/>
                </a:solidFill>
              </a:rPr>
              <a:t>должности или заниматься </a:t>
            </a:r>
            <a:r>
              <a:rPr lang="ru-RU" sz="1700" dirty="0" smtClean="0">
                <a:solidFill>
                  <a:schemeClr val="tx2"/>
                </a:solidFill>
              </a:rPr>
              <a:t>опр. деятельностью, дисквалификации, нарушение запретов для бывших госслужащих и т.д.,</a:t>
            </a:r>
          </a:p>
          <a:p>
            <a:pPr eaLnBrk="1" hangingPunct="1">
              <a:buFontTx/>
              <a:buChar char="-"/>
            </a:pPr>
            <a:r>
              <a:rPr lang="ru-RU" sz="1700" dirty="0">
                <a:solidFill>
                  <a:schemeClr val="tx2"/>
                </a:solidFill>
              </a:rPr>
              <a:t>р</a:t>
            </a:r>
            <a:r>
              <a:rPr lang="ru-RU" sz="1700" dirty="0" smtClean="0">
                <a:solidFill>
                  <a:schemeClr val="tx2"/>
                </a:solidFill>
              </a:rPr>
              <a:t>абота противопоказана работнику </a:t>
            </a:r>
            <a:r>
              <a:rPr lang="ru-RU" sz="1700" dirty="0">
                <a:solidFill>
                  <a:schemeClr val="tx2"/>
                </a:solidFill>
              </a:rPr>
              <a:t>по состоянию </a:t>
            </a:r>
            <a:r>
              <a:rPr lang="ru-RU" sz="1700" dirty="0" smtClean="0">
                <a:solidFill>
                  <a:schemeClr val="tx2"/>
                </a:solidFill>
              </a:rPr>
              <a:t>здоровья,</a:t>
            </a:r>
          </a:p>
          <a:p>
            <a:pPr eaLnBrk="1" hangingPunct="1">
              <a:buFontTx/>
              <a:buChar char="-"/>
            </a:pPr>
            <a:r>
              <a:rPr lang="ru-RU" sz="1700" u="sng" dirty="0" smtClean="0">
                <a:solidFill>
                  <a:schemeClr val="tx2"/>
                </a:solidFill>
              </a:rPr>
              <a:t>отсутствие </a:t>
            </a:r>
            <a:r>
              <a:rPr lang="ru-RU" sz="1700" u="sng" dirty="0">
                <a:solidFill>
                  <a:schemeClr val="tx2"/>
                </a:solidFill>
              </a:rPr>
              <a:t>соответствующего документа об образовании и (или) о квалификации, если выполнение работы требует </a:t>
            </a:r>
            <a:r>
              <a:rPr lang="ru-RU" sz="1700" u="sng" dirty="0" smtClean="0">
                <a:solidFill>
                  <a:schemeClr val="tx2"/>
                </a:solidFill>
              </a:rPr>
              <a:t>спец. </a:t>
            </a:r>
            <a:r>
              <a:rPr lang="ru-RU" sz="1700" u="sng" dirty="0">
                <a:solidFill>
                  <a:schemeClr val="tx2"/>
                </a:solidFill>
              </a:rPr>
              <a:t>знаний в соответствии с </a:t>
            </a:r>
            <a:r>
              <a:rPr lang="ru-RU" sz="1700" u="sng" dirty="0" smtClean="0">
                <a:solidFill>
                  <a:schemeClr val="tx2"/>
                </a:solidFill>
              </a:rPr>
              <a:t>ФЗ </a:t>
            </a:r>
            <a:r>
              <a:rPr lang="ru-RU" sz="1700" u="sng" dirty="0">
                <a:solidFill>
                  <a:schemeClr val="tx2"/>
                </a:solidFill>
              </a:rPr>
              <a:t>или иным </a:t>
            </a:r>
            <a:r>
              <a:rPr lang="ru-RU" sz="1700" u="sng" dirty="0" smtClean="0">
                <a:solidFill>
                  <a:schemeClr val="tx2"/>
                </a:solidFill>
              </a:rPr>
              <a:t>НПА,</a:t>
            </a:r>
          </a:p>
          <a:p>
            <a:pPr eaLnBrk="1" hangingPunct="1">
              <a:buFontTx/>
              <a:buChar char="-"/>
            </a:pPr>
            <a:r>
              <a:rPr lang="ru-RU" sz="1700" dirty="0" smtClean="0">
                <a:solidFill>
                  <a:schemeClr val="tx2"/>
                </a:solidFill>
              </a:rPr>
              <a:t>нарушение </a:t>
            </a:r>
            <a:r>
              <a:rPr lang="ru-RU" sz="1700" dirty="0">
                <a:solidFill>
                  <a:schemeClr val="tx2"/>
                </a:solidFill>
              </a:rPr>
              <a:t>установленных </a:t>
            </a:r>
            <a:r>
              <a:rPr lang="ru-RU" sz="1700" dirty="0" smtClean="0">
                <a:solidFill>
                  <a:schemeClr val="tx2"/>
                </a:solidFill>
              </a:rPr>
              <a:t>ТК РФ, </a:t>
            </a:r>
            <a:r>
              <a:rPr lang="ru-RU" sz="1700" dirty="0">
                <a:solidFill>
                  <a:schemeClr val="tx2"/>
                </a:solidFill>
              </a:rPr>
              <a:t>иным </a:t>
            </a:r>
            <a:r>
              <a:rPr lang="ru-RU" sz="1700" dirty="0" smtClean="0">
                <a:solidFill>
                  <a:schemeClr val="tx2"/>
                </a:solidFill>
              </a:rPr>
              <a:t>ФЗ ограничений </a:t>
            </a:r>
            <a:r>
              <a:rPr lang="ru-RU" sz="1700" dirty="0">
                <a:solidFill>
                  <a:schemeClr val="tx2"/>
                </a:solidFill>
              </a:rPr>
              <a:t>на занятие определенными видами трудовой </a:t>
            </a:r>
            <a:r>
              <a:rPr lang="ru-RU" sz="1700" dirty="0" smtClean="0">
                <a:solidFill>
                  <a:schemeClr val="tx2"/>
                </a:solidFill>
              </a:rPr>
              <a:t>деятельности,</a:t>
            </a:r>
          </a:p>
          <a:p>
            <a:pPr eaLnBrk="1" hangingPunct="1">
              <a:buFontTx/>
              <a:buChar char="-"/>
            </a:pPr>
            <a:r>
              <a:rPr lang="ru-RU" sz="1700" dirty="0" smtClean="0">
                <a:solidFill>
                  <a:schemeClr val="tx2"/>
                </a:solidFill>
              </a:rPr>
              <a:t>другие случаи, предусмотренные ФЗ.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5589588"/>
            <a:ext cx="9144000" cy="12684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/>
              <a:t>ООО «Росмедконсалтинг»</a:t>
            </a:r>
          </a:p>
          <a:p>
            <a:pPr algn="ctr">
              <a:defRPr/>
            </a:pPr>
            <a:r>
              <a:rPr lang="ru-RU" sz="1600" dirty="0"/>
              <a:t>18 линия В.О., дом 29, лит. А, офис Б600, БЦ «Сенатор» </a:t>
            </a:r>
          </a:p>
          <a:p>
            <a:pPr algn="ctr">
              <a:defRPr/>
            </a:pPr>
            <a:r>
              <a:rPr lang="ru-RU" sz="1600" dirty="0"/>
              <a:t>Тел.</a:t>
            </a:r>
            <a:r>
              <a:rPr lang="en-US" sz="1600" dirty="0"/>
              <a:t>/</a:t>
            </a:r>
            <a:r>
              <a:rPr lang="ru-RU" sz="1600" dirty="0"/>
              <a:t>факс 7 (812) 332 75 60</a:t>
            </a:r>
          </a:p>
          <a:p>
            <a:pPr algn="ctr">
              <a:defRPr/>
            </a:pPr>
            <a:r>
              <a:rPr lang="en-US" sz="1600" dirty="0"/>
              <a:t>www.rosmedconsulting.ru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4292027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385763"/>
            <a:ext cx="6516216" cy="10990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357188" eaLnBrk="1" hangingPunct="1">
              <a:defRPr/>
            </a:pPr>
            <a:r>
              <a:rPr lang="ru-RU" sz="3100" b="1" dirty="0" smtClean="0">
                <a:solidFill>
                  <a:schemeClr val="bg1"/>
                </a:solidFill>
              </a:rPr>
              <a:t>Нарушение установленных </a:t>
            </a:r>
          </a:p>
          <a:p>
            <a:pPr indent="357188" eaLnBrk="1" hangingPunct="1">
              <a:defRPr/>
            </a:pPr>
            <a:r>
              <a:rPr lang="ru-RU" sz="3100" b="1" dirty="0" smtClean="0">
                <a:solidFill>
                  <a:schemeClr val="bg1"/>
                </a:solidFill>
              </a:rPr>
              <a:t>правил: судебная практика       1/2</a:t>
            </a:r>
            <a:endParaRPr lang="ru-RU" sz="3100" b="1" dirty="0">
              <a:solidFill>
                <a:schemeClr val="bg1"/>
              </a:solidFill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 bwMode="auto">
          <a:xfrm>
            <a:off x="467545" y="1772816"/>
            <a:ext cx="8280920" cy="3672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ru-RU" sz="2200" dirty="0" smtClean="0">
                <a:solidFill>
                  <a:schemeClr val="tx2"/>
                </a:solidFill>
              </a:rPr>
              <a:t>Иск о восстановлении на работе воспитателя детского дома, уволенного по </a:t>
            </a:r>
            <a:r>
              <a:rPr lang="ru-RU" sz="2200" dirty="0">
                <a:solidFill>
                  <a:schemeClr val="tx2"/>
                </a:solidFill>
              </a:rPr>
              <a:t>представлению </a:t>
            </a:r>
            <a:r>
              <a:rPr lang="ru-RU" sz="2200" dirty="0" smtClean="0">
                <a:solidFill>
                  <a:schemeClr val="tx2"/>
                </a:solidFill>
              </a:rPr>
              <a:t>прокуратуры. </a:t>
            </a:r>
          </a:p>
          <a:p>
            <a:pPr eaLnBrk="1" hangingPunct="1"/>
            <a:r>
              <a:rPr lang="ru-RU" sz="2200" dirty="0" smtClean="0">
                <a:solidFill>
                  <a:schemeClr val="tx2"/>
                </a:solidFill>
              </a:rPr>
              <a:t>«…учитывая</a:t>
            </a:r>
            <a:r>
              <a:rPr lang="ru-RU" sz="2200" dirty="0">
                <a:solidFill>
                  <a:schemeClr val="tx2"/>
                </a:solidFill>
              </a:rPr>
              <a:t>, что </a:t>
            </a:r>
            <a:r>
              <a:rPr lang="ru-RU" sz="2200" u="sng" dirty="0">
                <a:solidFill>
                  <a:schemeClr val="tx2"/>
                </a:solidFill>
              </a:rPr>
              <a:t>на момент приема на работу на должность ... и на момент расторжения трудового договора Ш. не имела необходимого образования</a:t>
            </a:r>
            <a:r>
              <a:rPr lang="ru-RU" sz="2200" dirty="0">
                <a:solidFill>
                  <a:schemeClr val="tx2"/>
                </a:solidFill>
              </a:rPr>
              <a:t>, судебная коллегия считает, что у работодателя </a:t>
            </a:r>
            <a:r>
              <a:rPr lang="ru-RU" sz="2200" u="sng" dirty="0">
                <a:solidFill>
                  <a:schemeClr val="tx2"/>
                </a:solidFill>
              </a:rPr>
              <a:t>имелись основания для расторжения трудового договора</a:t>
            </a:r>
            <a:r>
              <a:rPr lang="ru-RU" sz="2200" dirty="0">
                <a:solidFill>
                  <a:schemeClr val="tx2"/>
                </a:solidFill>
              </a:rPr>
              <a:t> с ней по пункту 11 части 1 статьи 77 и абзацу 3 части 1 статьи 84 Трудового кодекса Российской </a:t>
            </a:r>
            <a:r>
              <a:rPr lang="ru-RU" sz="2200" dirty="0" smtClean="0">
                <a:solidFill>
                  <a:schemeClr val="tx2"/>
                </a:solidFill>
              </a:rPr>
              <a:t>Федерации».</a:t>
            </a:r>
          </a:p>
          <a:p>
            <a:pPr marL="0" indent="0" algn="r">
              <a:buNone/>
            </a:pPr>
            <a:endParaRPr lang="ru-RU" sz="2000" i="1" dirty="0" smtClean="0">
              <a:solidFill>
                <a:schemeClr val="tx2"/>
              </a:solidFill>
            </a:endParaRPr>
          </a:p>
          <a:p>
            <a:pPr marL="0" indent="0" algn="r">
              <a:buNone/>
            </a:pPr>
            <a:r>
              <a:rPr lang="ru-RU" sz="2000" i="1" dirty="0" smtClean="0">
                <a:solidFill>
                  <a:schemeClr val="tx2"/>
                </a:solidFill>
              </a:rPr>
              <a:t>Определение Приморского краевого суда </a:t>
            </a:r>
            <a:br>
              <a:rPr lang="ru-RU" sz="2000" i="1" dirty="0" smtClean="0">
                <a:solidFill>
                  <a:schemeClr val="tx2"/>
                </a:solidFill>
              </a:rPr>
            </a:br>
            <a:r>
              <a:rPr lang="ru-RU" sz="2000" i="1" dirty="0" smtClean="0">
                <a:solidFill>
                  <a:schemeClr val="tx2"/>
                </a:solidFill>
              </a:rPr>
              <a:t>от 16.02.2016 </a:t>
            </a:r>
            <a:r>
              <a:rPr lang="ru-RU" sz="2000" i="1" dirty="0">
                <a:solidFill>
                  <a:schemeClr val="tx2"/>
                </a:solidFill>
              </a:rPr>
              <a:t>по делу </a:t>
            </a:r>
            <a:r>
              <a:rPr lang="ru-RU" sz="2000" i="1" dirty="0" smtClean="0">
                <a:solidFill>
                  <a:schemeClr val="tx2"/>
                </a:solidFill>
              </a:rPr>
              <a:t>№ 33-1286</a:t>
            </a:r>
            <a:endParaRPr lang="ru-RU" sz="2200" dirty="0" smtClean="0">
              <a:solidFill>
                <a:schemeClr val="tx2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5589588"/>
            <a:ext cx="9144000" cy="12684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/>
              <a:t>ООО «Росмедконсалтинг»</a:t>
            </a:r>
          </a:p>
          <a:p>
            <a:pPr algn="ctr">
              <a:defRPr/>
            </a:pPr>
            <a:r>
              <a:rPr lang="ru-RU" sz="1600" dirty="0"/>
              <a:t>18 линия В.О., дом 29, лит. А, офис Б600, БЦ «Сенатор» </a:t>
            </a:r>
          </a:p>
          <a:p>
            <a:pPr algn="ctr">
              <a:defRPr/>
            </a:pPr>
            <a:r>
              <a:rPr lang="ru-RU" sz="1600" dirty="0"/>
              <a:t>Тел.</a:t>
            </a:r>
            <a:r>
              <a:rPr lang="en-US" sz="1600" dirty="0"/>
              <a:t>/</a:t>
            </a:r>
            <a:r>
              <a:rPr lang="ru-RU" sz="1600" dirty="0"/>
              <a:t>факс 7 (812) 332 75 60</a:t>
            </a:r>
          </a:p>
          <a:p>
            <a:pPr algn="ctr">
              <a:defRPr/>
            </a:pPr>
            <a:r>
              <a:rPr lang="en-US" sz="1600" dirty="0"/>
              <a:t>www.rosmedconsulting.ru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412703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385763"/>
            <a:ext cx="6516216" cy="10990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357188" eaLnBrk="1" hangingPunct="1">
              <a:defRPr/>
            </a:pPr>
            <a:r>
              <a:rPr lang="ru-RU" sz="3100" b="1" dirty="0" smtClean="0">
                <a:solidFill>
                  <a:schemeClr val="bg1"/>
                </a:solidFill>
              </a:rPr>
              <a:t>Нарушение установленных </a:t>
            </a:r>
          </a:p>
          <a:p>
            <a:pPr indent="357188" eaLnBrk="1" hangingPunct="1">
              <a:defRPr/>
            </a:pPr>
            <a:r>
              <a:rPr lang="ru-RU" sz="3100" b="1" dirty="0" smtClean="0">
                <a:solidFill>
                  <a:schemeClr val="bg1"/>
                </a:solidFill>
              </a:rPr>
              <a:t>правил: судебная практика       2/2</a:t>
            </a:r>
            <a:endParaRPr lang="ru-RU" sz="3100" b="1" dirty="0">
              <a:solidFill>
                <a:schemeClr val="bg1"/>
              </a:solidFill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 bwMode="auto">
          <a:xfrm>
            <a:off x="467545" y="1772816"/>
            <a:ext cx="8280920" cy="3672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ru-RU" sz="1800" dirty="0" smtClean="0">
                <a:solidFill>
                  <a:schemeClr val="tx2"/>
                </a:solidFill>
              </a:rPr>
              <a:t>«…поскольку </a:t>
            </a:r>
            <a:r>
              <a:rPr lang="ru-RU" sz="1800" u="sng" dirty="0">
                <a:solidFill>
                  <a:schemeClr val="tx2"/>
                </a:solidFill>
              </a:rPr>
              <a:t>истец не соответствует квалификационным требованиям</a:t>
            </a:r>
            <a:r>
              <a:rPr lang="ru-RU" sz="1800" dirty="0">
                <a:solidFill>
                  <a:schemeClr val="tx2"/>
                </a:solidFill>
              </a:rPr>
              <a:t>, предъявляемым для замещения должности специалиста по охране труда, </a:t>
            </a:r>
            <a:r>
              <a:rPr lang="ru-RU" sz="1800" u="sng" dirty="0">
                <a:solidFill>
                  <a:schemeClr val="tx2"/>
                </a:solidFill>
              </a:rPr>
              <a:t>был принят на работу в отсутствие соответствующего документа об образовании и (или) квалификации</a:t>
            </a:r>
            <a:r>
              <a:rPr lang="ru-RU" sz="1800" dirty="0">
                <a:solidFill>
                  <a:schemeClr val="tx2"/>
                </a:solidFill>
              </a:rPr>
              <a:t>, т.е. с нарушением установленных правил заключения трудового договора, при этом у работодателя отсутствовала обязанность организовать за свой счет дополнительное профессиональное образование истца в сфере охраны труда, судебная коллегия полагает, что основания для увольнения истца в соответствии с </a:t>
            </a:r>
            <a:r>
              <a:rPr lang="ru-RU" sz="1800" u="sng" dirty="0" err="1" smtClean="0">
                <a:solidFill>
                  <a:schemeClr val="tx2"/>
                </a:solidFill>
              </a:rPr>
              <a:t>абз</a:t>
            </a:r>
            <a:r>
              <a:rPr lang="ru-RU" sz="1800" u="sng" dirty="0" smtClean="0">
                <a:solidFill>
                  <a:schemeClr val="tx2"/>
                </a:solidFill>
              </a:rPr>
              <a:t>. 4 ч. 1 ст. 84 </a:t>
            </a:r>
            <a:r>
              <a:rPr lang="ru-RU" sz="1800" u="sng" dirty="0">
                <a:solidFill>
                  <a:schemeClr val="tx2"/>
                </a:solidFill>
              </a:rPr>
              <a:t>Трудового кодекса РФ</a:t>
            </a:r>
            <a:r>
              <a:rPr lang="ru-RU" sz="1800" dirty="0">
                <a:solidFill>
                  <a:schemeClr val="tx2"/>
                </a:solidFill>
              </a:rPr>
              <a:t> у Учреждения </a:t>
            </a:r>
            <a:r>
              <a:rPr lang="ru-RU" sz="1800" dirty="0" smtClean="0">
                <a:solidFill>
                  <a:schemeClr val="tx2"/>
                </a:solidFill>
              </a:rPr>
              <a:t>имелись».</a:t>
            </a:r>
            <a:endParaRPr lang="ru-RU" sz="1800" dirty="0">
              <a:solidFill>
                <a:schemeClr val="tx2"/>
              </a:solidFill>
            </a:endParaRPr>
          </a:p>
          <a:p>
            <a:r>
              <a:rPr lang="ru-RU" sz="1800" dirty="0" smtClean="0">
                <a:solidFill>
                  <a:schemeClr val="tx2"/>
                </a:solidFill>
              </a:rPr>
              <a:t>Вывод об обязательном применении </a:t>
            </a:r>
            <a:r>
              <a:rPr lang="ru-RU" sz="1800" dirty="0" err="1" smtClean="0">
                <a:solidFill>
                  <a:schemeClr val="tx2"/>
                </a:solidFill>
              </a:rPr>
              <a:t>профстандарта</a:t>
            </a:r>
            <a:r>
              <a:rPr lang="ru-RU" sz="1800" dirty="0" smtClean="0">
                <a:solidFill>
                  <a:schemeClr val="tx2"/>
                </a:solidFill>
              </a:rPr>
              <a:t> </a:t>
            </a:r>
            <a:r>
              <a:rPr lang="ru-RU" sz="1800" dirty="0">
                <a:solidFill>
                  <a:schemeClr val="tx2"/>
                </a:solidFill>
              </a:rPr>
              <a:t>– </a:t>
            </a:r>
            <a:r>
              <a:rPr lang="ru-RU" sz="1800" b="1" dirty="0" smtClean="0">
                <a:solidFill>
                  <a:schemeClr val="tx2"/>
                </a:solidFill>
              </a:rPr>
              <a:t>спорный</a:t>
            </a:r>
            <a:r>
              <a:rPr lang="ru-RU" sz="1800" dirty="0" smtClean="0">
                <a:solidFill>
                  <a:schemeClr val="tx2"/>
                </a:solidFill>
              </a:rPr>
              <a:t>.</a:t>
            </a:r>
          </a:p>
          <a:p>
            <a:endParaRPr lang="ru-RU" sz="1800" i="1" dirty="0">
              <a:solidFill>
                <a:schemeClr val="tx2"/>
              </a:solidFill>
            </a:endParaRPr>
          </a:p>
          <a:p>
            <a:pPr marL="0" indent="0" algn="r">
              <a:buNone/>
            </a:pPr>
            <a:r>
              <a:rPr lang="ru-RU" sz="1800" i="1" dirty="0" smtClean="0">
                <a:solidFill>
                  <a:schemeClr val="tx2"/>
                </a:solidFill>
              </a:rPr>
              <a:t>Апелляционное определение Свердловского областного суда </a:t>
            </a:r>
            <a:br>
              <a:rPr lang="ru-RU" sz="1800" i="1" dirty="0" smtClean="0">
                <a:solidFill>
                  <a:schemeClr val="tx2"/>
                </a:solidFill>
              </a:rPr>
            </a:br>
            <a:r>
              <a:rPr lang="ru-RU" sz="1800" i="1" dirty="0" smtClean="0">
                <a:solidFill>
                  <a:schemeClr val="tx2"/>
                </a:solidFill>
              </a:rPr>
              <a:t>от 13.10.2017 </a:t>
            </a:r>
            <a:r>
              <a:rPr lang="ru-RU" sz="1800" i="1" dirty="0">
                <a:solidFill>
                  <a:schemeClr val="tx2"/>
                </a:solidFill>
              </a:rPr>
              <a:t>по делу </a:t>
            </a:r>
            <a:r>
              <a:rPr lang="ru-RU" sz="1800" i="1" dirty="0" smtClean="0">
                <a:solidFill>
                  <a:schemeClr val="tx2"/>
                </a:solidFill>
              </a:rPr>
              <a:t>№ 33-17516/2017</a:t>
            </a:r>
            <a:r>
              <a:rPr lang="ru-RU" sz="1800" dirty="0"/>
              <a:t> </a:t>
            </a:r>
          </a:p>
          <a:p>
            <a:pPr eaLnBrk="1" hangingPunct="1"/>
            <a:endParaRPr lang="ru-RU" sz="1800" dirty="0" smtClean="0">
              <a:solidFill>
                <a:schemeClr val="tx2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5589588"/>
            <a:ext cx="9144000" cy="12684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/>
              <a:t>ООО «Росмедконсалтинг»</a:t>
            </a:r>
          </a:p>
          <a:p>
            <a:pPr algn="ctr">
              <a:defRPr/>
            </a:pPr>
            <a:r>
              <a:rPr lang="ru-RU" sz="1600" dirty="0"/>
              <a:t>18 линия В.О., дом 29, лит. А, офис Б600, БЦ «Сенатор» </a:t>
            </a:r>
          </a:p>
          <a:p>
            <a:pPr algn="ctr">
              <a:defRPr/>
            </a:pPr>
            <a:r>
              <a:rPr lang="ru-RU" sz="1600" dirty="0"/>
              <a:t>Тел.</a:t>
            </a:r>
            <a:r>
              <a:rPr lang="en-US" sz="1600" dirty="0"/>
              <a:t>/</a:t>
            </a:r>
            <a:r>
              <a:rPr lang="ru-RU" sz="1600" dirty="0"/>
              <a:t>факс 7 (812) 332 75 60</a:t>
            </a:r>
          </a:p>
          <a:p>
            <a:pPr algn="ctr">
              <a:defRPr/>
            </a:pPr>
            <a:r>
              <a:rPr lang="en-US" sz="1600" dirty="0"/>
              <a:t>www.rosmedconsulting.ru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592140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Объект 2"/>
          <p:cNvSpPr>
            <a:spLocks noGrp="1"/>
          </p:cNvSpPr>
          <p:nvPr>
            <p:ph idx="1"/>
          </p:nvPr>
        </p:nvSpPr>
        <p:spPr>
          <a:xfrm>
            <a:off x="457200" y="1196975"/>
            <a:ext cx="8507413" cy="1397000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endParaRPr lang="en-US" altLang="ru-RU" sz="2000" smtClean="0">
              <a:solidFill>
                <a:schemeClr val="tx2"/>
              </a:solidFill>
            </a:endParaRPr>
          </a:p>
          <a:p>
            <a:pPr marL="0" indent="0" eaLnBrk="1" hangingPunct="1">
              <a:buFont typeface="Arial" charset="0"/>
              <a:buNone/>
            </a:pPr>
            <a:endParaRPr lang="ru-RU" altLang="ru-RU" sz="2000" smtClean="0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5589588"/>
            <a:ext cx="9144000" cy="12684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/>
              <a:t>ООО «</a:t>
            </a:r>
            <a:r>
              <a:rPr lang="ru-RU" sz="1600" dirty="0" err="1"/>
              <a:t>Росмедконсалтинг</a:t>
            </a:r>
            <a:r>
              <a:rPr lang="ru-RU" sz="1600" dirty="0"/>
              <a:t>»</a:t>
            </a:r>
          </a:p>
          <a:p>
            <a:pPr algn="ctr">
              <a:defRPr/>
            </a:pPr>
            <a:r>
              <a:rPr lang="ru-RU" sz="1600" dirty="0"/>
              <a:t>18 линия В.О., дом 29, лит. А, офис Б600, БЦ «Сенатор»</a:t>
            </a:r>
          </a:p>
          <a:p>
            <a:pPr algn="ctr">
              <a:defRPr/>
            </a:pPr>
            <a:r>
              <a:rPr lang="ru-RU" sz="1600" dirty="0"/>
              <a:t>Тел.</a:t>
            </a:r>
            <a:r>
              <a:rPr lang="en-US" sz="1600" dirty="0"/>
              <a:t>/</a:t>
            </a:r>
            <a:r>
              <a:rPr lang="ru-RU" sz="1600" dirty="0"/>
              <a:t>факс 7 (812) 332 75 60</a:t>
            </a:r>
          </a:p>
          <a:p>
            <a:pPr algn="ctr">
              <a:defRPr/>
            </a:pPr>
            <a:r>
              <a:rPr lang="en-US" sz="1600" dirty="0"/>
              <a:t>www.rosmedconsulting.ru</a:t>
            </a:r>
            <a:endParaRPr lang="ru-RU" sz="1600" dirty="0"/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 bwMode="auto">
          <a:xfrm>
            <a:off x="315913" y="1916113"/>
            <a:ext cx="8512175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hangingPunct="1">
              <a:spcBef>
                <a:spcPct val="0"/>
              </a:spcBef>
              <a:buNone/>
            </a:pPr>
            <a:r>
              <a:rPr lang="ru-RU" altLang="ru-RU" sz="3600" b="1" dirty="0" smtClean="0">
                <a:solidFill>
                  <a:schemeClr val="tx2"/>
                </a:solidFill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721447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385763"/>
            <a:ext cx="6516216" cy="10990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54013" eaLnBrk="1" hangingPunct="1">
              <a:defRPr/>
            </a:pPr>
            <a:r>
              <a:rPr lang="ru-RU" sz="3100" b="1" dirty="0" smtClean="0">
                <a:solidFill>
                  <a:schemeClr val="bg1"/>
                </a:solidFill>
              </a:rPr>
              <a:t>Профстандарты в сфере здравоохранения</a:t>
            </a:r>
            <a:endParaRPr lang="ru-RU" sz="3100" b="1" dirty="0">
              <a:solidFill>
                <a:schemeClr val="bg1"/>
              </a:solidFill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 bwMode="auto">
          <a:xfrm>
            <a:off x="467545" y="1772816"/>
            <a:ext cx="8280920" cy="3672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ru-RU" sz="1800" dirty="0" smtClean="0">
                <a:solidFill>
                  <a:schemeClr val="tx2"/>
                </a:solidFill>
              </a:rPr>
              <a:t>Специалист по </a:t>
            </a:r>
            <a:r>
              <a:rPr lang="ru-RU" sz="1800" dirty="0" err="1" smtClean="0">
                <a:solidFill>
                  <a:schemeClr val="tx2"/>
                </a:solidFill>
              </a:rPr>
              <a:t>валидации</a:t>
            </a:r>
            <a:r>
              <a:rPr lang="ru-RU" sz="1800" dirty="0" smtClean="0">
                <a:solidFill>
                  <a:schemeClr val="tx2"/>
                </a:solidFill>
              </a:rPr>
              <a:t> (квалификации) фармацевтического производства</a:t>
            </a:r>
          </a:p>
          <a:p>
            <a:pPr eaLnBrk="1" hangingPunct="1"/>
            <a:r>
              <a:rPr lang="ru-RU" sz="1800" dirty="0" smtClean="0">
                <a:solidFill>
                  <a:schemeClr val="tx2"/>
                </a:solidFill>
              </a:rPr>
              <a:t>Специалист в области управления фармацевтической деятельностью</a:t>
            </a:r>
          </a:p>
          <a:p>
            <a:pPr eaLnBrk="1" hangingPunct="1"/>
            <a:r>
              <a:rPr lang="ru-RU" sz="1800" dirty="0" smtClean="0">
                <a:solidFill>
                  <a:schemeClr val="tx2"/>
                </a:solidFill>
              </a:rPr>
              <a:t>Специалист по промышленной фармации в области контроля качества лекарственных средств</a:t>
            </a:r>
          </a:p>
          <a:p>
            <a:pPr eaLnBrk="1" hangingPunct="1"/>
            <a:r>
              <a:rPr lang="ru-RU" sz="1800" dirty="0" smtClean="0">
                <a:solidFill>
                  <a:schemeClr val="tx2"/>
                </a:solidFill>
              </a:rPr>
              <a:t>Специалист по промышленной фармации в области обеспечения качества лекарственных средств</a:t>
            </a:r>
          </a:p>
          <a:p>
            <a:pPr eaLnBrk="1" hangingPunct="1"/>
            <a:r>
              <a:rPr lang="ru-RU" sz="1800" dirty="0" smtClean="0">
                <a:solidFill>
                  <a:schemeClr val="tx2"/>
                </a:solidFill>
              </a:rPr>
              <a:t>Провизор-аналитик</a:t>
            </a:r>
          </a:p>
          <a:p>
            <a:pPr eaLnBrk="1" hangingPunct="1"/>
            <a:r>
              <a:rPr lang="ru-RU" sz="1800" dirty="0">
                <a:solidFill>
                  <a:schemeClr val="tx2"/>
                </a:solidFill>
              </a:rPr>
              <a:t>Специалист по промышленной фармации в области производства лекарственных </a:t>
            </a:r>
            <a:r>
              <a:rPr lang="ru-RU" sz="1800" dirty="0" smtClean="0">
                <a:solidFill>
                  <a:schemeClr val="tx2"/>
                </a:solidFill>
              </a:rPr>
              <a:t>средств</a:t>
            </a:r>
          </a:p>
          <a:p>
            <a:pPr eaLnBrk="1" hangingPunct="1"/>
            <a:r>
              <a:rPr lang="ru-RU" sz="1800" b="1" dirty="0" smtClean="0">
                <a:solidFill>
                  <a:schemeClr val="tx2"/>
                </a:solidFill>
              </a:rPr>
              <a:t>Врач-офтальмолог</a:t>
            </a:r>
          </a:p>
          <a:p>
            <a:pPr eaLnBrk="1" hangingPunct="1"/>
            <a:r>
              <a:rPr lang="ru-RU" sz="1800" dirty="0">
                <a:solidFill>
                  <a:schemeClr val="tx2"/>
                </a:solidFill>
              </a:rPr>
              <a:t>Врач-биохимик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5589588"/>
            <a:ext cx="9144000" cy="12684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/>
              <a:t>ООО «Росмедконсалтинг»</a:t>
            </a:r>
          </a:p>
          <a:p>
            <a:pPr algn="ctr">
              <a:defRPr/>
            </a:pPr>
            <a:r>
              <a:rPr lang="ru-RU" sz="1600" dirty="0"/>
              <a:t>18 линия В.О., дом 29, лит. А, офис Б600, БЦ «Сенатор» </a:t>
            </a:r>
          </a:p>
          <a:p>
            <a:pPr algn="ctr">
              <a:defRPr/>
            </a:pPr>
            <a:r>
              <a:rPr lang="ru-RU" sz="1600" dirty="0"/>
              <a:t>Тел.</a:t>
            </a:r>
            <a:r>
              <a:rPr lang="en-US" sz="1600" dirty="0"/>
              <a:t>/</a:t>
            </a:r>
            <a:r>
              <a:rPr lang="ru-RU" sz="1600" dirty="0"/>
              <a:t>факс 7 (812) 332 75 60</a:t>
            </a:r>
          </a:p>
          <a:p>
            <a:pPr algn="ctr">
              <a:defRPr/>
            </a:pPr>
            <a:r>
              <a:rPr lang="en-US" sz="1600" dirty="0"/>
              <a:t>www.rosmedconsulting.ru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417227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385763"/>
            <a:ext cx="6516216" cy="10990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54013" eaLnBrk="1" hangingPunct="1">
              <a:defRPr/>
            </a:pPr>
            <a:r>
              <a:rPr lang="ru-RU" sz="3100" b="1" dirty="0" smtClean="0">
                <a:solidFill>
                  <a:schemeClr val="bg1"/>
                </a:solidFill>
              </a:rPr>
              <a:t>Профстандарты в сфере здравоохранения</a:t>
            </a:r>
            <a:endParaRPr lang="ru-RU" sz="3100" b="1" dirty="0">
              <a:solidFill>
                <a:schemeClr val="bg1"/>
              </a:solidFill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 bwMode="auto">
          <a:xfrm>
            <a:off x="467545" y="1772816"/>
            <a:ext cx="8280920" cy="3672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ru-RU" sz="1800" dirty="0" smtClean="0">
                <a:solidFill>
                  <a:schemeClr val="tx2"/>
                </a:solidFill>
              </a:rPr>
              <a:t>Врач-биофизик</a:t>
            </a:r>
          </a:p>
          <a:p>
            <a:pPr eaLnBrk="1" hangingPunct="1"/>
            <a:r>
              <a:rPr lang="ru-RU" sz="1800" dirty="0" smtClean="0">
                <a:solidFill>
                  <a:schemeClr val="tx2"/>
                </a:solidFill>
              </a:rPr>
              <a:t>Врач-кибернетик</a:t>
            </a:r>
          </a:p>
          <a:p>
            <a:pPr eaLnBrk="1" hangingPunct="1"/>
            <a:r>
              <a:rPr lang="ru-RU" sz="1800" b="1" dirty="0" smtClean="0">
                <a:solidFill>
                  <a:schemeClr val="tx2"/>
                </a:solidFill>
              </a:rPr>
              <a:t>Врач-оториноларинголог</a:t>
            </a:r>
          </a:p>
          <a:p>
            <a:pPr eaLnBrk="1" hangingPunct="1"/>
            <a:r>
              <a:rPr lang="ru-RU" sz="1800" b="1" dirty="0">
                <a:solidFill>
                  <a:schemeClr val="tx2"/>
                </a:solidFill>
              </a:rPr>
              <a:t>Специалист в области организации здравоохранения и общественного </a:t>
            </a:r>
            <a:r>
              <a:rPr lang="ru-RU" sz="1800" b="1" dirty="0" smtClean="0">
                <a:solidFill>
                  <a:schemeClr val="tx2"/>
                </a:solidFill>
              </a:rPr>
              <a:t>здоровья</a:t>
            </a:r>
          </a:p>
          <a:p>
            <a:pPr eaLnBrk="1" hangingPunct="1"/>
            <a:r>
              <a:rPr lang="ru-RU" sz="1800" b="1" dirty="0">
                <a:solidFill>
                  <a:schemeClr val="tx2"/>
                </a:solidFill>
              </a:rPr>
              <a:t>Врач - </a:t>
            </a:r>
            <a:r>
              <a:rPr lang="ru-RU" sz="1800" b="1" dirty="0" smtClean="0">
                <a:solidFill>
                  <a:schemeClr val="tx2"/>
                </a:solidFill>
              </a:rPr>
              <a:t>аллерголог-иммунолог</a:t>
            </a:r>
          </a:p>
          <a:p>
            <a:pPr eaLnBrk="1" hangingPunct="1"/>
            <a:r>
              <a:rPr lang="ru-RU" sz="1800" b="1" dirty="0" smtClean="0">
                <a:solidFill>
                  <a:schemeClr val="tx2"/>
                </a:solidFill>
              </a:rPr>
              <a:t>Врач-инфекционист</a:t>
            </a:r>
          </a:p>
          <a:p>
            <a:pPr eaLnBrk="1" hangingPunct="1"/>
            <a:r>
              <a:rPr lang="ru-RU" sz="1800" b="1" dirty="0" smtClean="0">
                <a:solidFill>
                  <a:schemeClr val="tx2"/>
                </a:solidFill>
              </a:rPr>
              <a:t>Врач-кардиолог</a:t>
            </a:r>
            <a:endParaRPr lang="en-US" sz="1800" b="1" dirty="0" smtClean="0">
              <a:solidFill>
                <a:schemeClr val="tx2"/>
              </a:solidFill>
            </a:endParaRPr>
          </a:p>
          <a:p>
            <a:pPr eaLnBrk="1" hangingPunct="1"/>
            <a:r>
              <a:rPr lang="ru-RU" sz="1800" b="1" dirty="0">
                <a:solidFill>
                  <a:schemeClr val="tx2"/>
                </a:solidFill>
              </a:rPr>
              <a:t>Врач-неонатолог</a:t>
            </a:r>
            <a:endParaRPr lang="en-US" sz="1800" b="1" dirty="0">
              <a:solidFill>
                <a:schemeClr val="tx2"/>
              </a:solidFill>
            </a:endParaRPr>
          </a:p>
          <a:p>
            <a:pPr eaLnBrk="1" hangingPunct="1"/>
            <a:r>
              <a:rPr lang="ru-RU" sz="1800" b="1" dirty="0">
                <a:solidFill>
                  <a:schemeClr val="tx2"/>
                </a:solidFill>
              </a:rPr>
              <a:t>Врач-эндокринолог</a:t>
            </a:r>
            <a:endParaRPr lang="en-US" sz="1800" b="1" dirty="0">
              <a:solidFill>
                <a:schemeClr val="tx2"/>
              </a:solidFill>
            </a:endParaRPr>
          </a:p>
          <a:p>
            <a:pPr eaLnBrk="1" hangingPunct="1"/>
            <a:r>
              <a:rPr lang="ru-RU" sz="1800" b="1" dirty="0">
                <a:solidFill>
                  <a:schemeClr val="tx2"/>
                </a:solidFill>
              </a:rPr>
              <a:t>Врач-патологоанатом</a:t>
            </a:r>
          </a:p>
          <a:p>
            <a:pPr eaLnBrk="1" hangingPunct="1"/>
            <a:endParaRPr lang="ru-RU" sz="1800" dirty="0">
              <a:solidFill>
                <a:schemeClr val="tx2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5589588"/>
            <a:ext cx="9144000" cy="12684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/>
              <a:t>ООО «Росмедконсалтинг»</a:t>
            </a:r>
          </a:p>
          <a:p>
            <a:pPr algn="ctr">
              <a:defRPr/>
            </a:pPr>
            <a:r>
              <a:rPr lang="ru-RU" sz="1600" dirty="0"/>
              <a:t>18 линия В.О., дом 29, лит. А, офис Б600, БЦ «Сенатор» </a:t>
            </a:r>
          </a:p>
          <a:p>
            <a:pPr algn="ctr">
              <a:defRPr/>
            </a:pPr>
            <a:r>
              <a:rPr lang="ru-RU" sz="1600" dirty="0"/>
              <a:t>Тел.</a:t>
            </a:r>
            <a:r>
              <a:rPr lang="en-US" sz="1600" dirty="0"/>
              <a:t>/</a:t>
            </a:r>
            <a:r>
              <a:rPr lang="ru-RU" sz="1600" dirty="0"/>
              <a:t>факс 7 (812) 332 75 60</a:t>
            </a:r>
          </a:p>
          <a:p>
            <a:pPr algn="ctr">
              <a:defRPr/>
            </a:pPr>
            <a:r>
              <a:rPr lang="en-US" sz="1600" dirty="0"/>
              <a:t>www.rosmedconsulting.ru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644573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385763"/>
            <a:ext cx="6516216" cy="10990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54013" eaLnBrk="1" hangingPunct="1">
              <a:defRPr/>
            </a:pPr>
            <a:r>
              <a:rPr lang="ru-RU" sz="3100" b="1" dirty="0" smtClean="0">
                <a:solidFill>
                  <a:schemeClr val="bg1"/>
                </a:solidFill>
              </a:rPr>
              <a:t>Профстандарты в сфере здравоохранения</a:t>
            </a:r>
            <a:endParaRPr lang="ru-RU" sz="3100" b="1" dirty="0">
              <a:solidFill>
                <a:schemeClr val="bg1"/>
              </a:solidFill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 bwMode="auto">
          <a:xfrm>
            <a:off x="467545" y="1772816"/>
            <a:ext cx="8280920" cy="3672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ru-RU" sz="1800" b="1" dirty="0" smtClean="0">
                <a:solidFill>
                  <a:schemeClr val="tx2"/>
                </a:solidFill>
              </a:rPr>
              <a:t>Врач-нейрохирург</a:t>
            </a:r>
            <a:endParaRPr lang="en-US" sz="1800" b="1" dirty="0" smtClean="0">
              <a:solidFill>
                <a:schemeClr val="tx2"/>
              </a:solidFill>
            </a:endParaRPr>
          </a:p>
          <a:p>
            <a:pPr eaLnBrk="1" hangingPunct="1"/>
            <a:r>
              <a:rPr lang="ru-RU" sz="1800" b="1" dirty="0">
                <a:solidFill>
                  <a:schemeClr val="tx2"/>
                </a:solidFill>
              </a:rPr>
              <a:t>Врач - детский хирург</a:t>
            </a:r>
            <a:endParaRPr lang="en-US" sz="1800" b="1" dirty="0">
              <a:solidFill>
                <a:schemeClr val="tx2"/>
              </a:solidFill>
            </a:endParaRPr>
          </a:p>
          <a:p>
            <a:pPr eaLnBrk="1" hangingPunct="1"/>
            <a:r>
              <a:rPr lang="ru-RU" sz="1800" b="1" dirty="0">
                <a:solidFill>
                  <a:schemeClr val="tx2"/>
                </a:solidFill>
              </a:rPr>
              <a:t>Специалист в области клинической лабораторной диагностики</a:t>
            </a:r>
            <a:endParaRPr lang="en-US" sz="1800" b="1" dirty="0">
              <a:solidFill>
                <a:schemeClr val="tx2"/>
              </a:solidFill>
            </a:endParaRPr>
          </a:p>
          <a:p>
            <a:pPr eaLnBrk="1" hangingPunct="1"/>
            <a:r>
              <a:rPr lang="ru-RU" sz="1800" b="1" dirty="0">
                <a:solidFill>
                  <a:schemeClr val="tx2"/>
                </a:solidFill>
              </a:rPr>
              <a:t>Врач-</a:t>
            </a:r>
            <a:r>
              <a:rPr lang="ru-RU" sz="1800" b="1" dirty="0" err="1">
                <a:solidFill>
                  <a:schemeClr val="tx2"/>
                </a:solidFill>
              </a:rPr>
              <a:t>дерматовенеролог</a:t>
            </a:r>
            <a:endParaRPr lang="en-US" sz="1800" b="1" dirty="0">
              <a:solidFill>
                <a:schemeClr val="tx2"/>
              </a:solidFill>
            </a:endParaRPr>
          </a:p>
          <a:p>
            <a:pPr eaLnBrk="1" hangingPunct="1"/>
            <a:r>
              <a:rPr lang="ru-RU" sz="1800" b="1" dirty="0">
                <a:solidFill>
                  <a:schemeClr val="tx2"/>
                </a:solidFill>
              </a:rPr>
              <a:t>Врач скорой медицинской помощи</a:t>
            </a:r>
            <a:endParaRPr lang="en-US" sz="1800" b="1" dirty="0">
              <a:solidFill>
                <a:schemeClr val="tx2"/>
              </a:solidFill>
            </a:endParaRPr>
          </a:p>
          <a:p>
            <a:pPr eaLnBrk="1" hangingPunct="1"/>
            <a:r>
              <a:rPr lang="ru-RU" sz="1800" b="1" dirty="0">
                <a:solidFill>
                  <a:schemeClr val="tx2"/>
                </a:solidFill>
              </a:rPr>
              <a:t>Врач - детский кардиолог</a:t>
            </a:r>
            <a:endParaRPr lang="en-US" sz="1800" b="1" dirty="0">
              <a:solidFill>
                <a:schemeClr val="tx2"/>
              </a:solidFill>
            </a:endParaRPr>
          </a:p>
          <a:p>
            <a:pPr eaLnBrk="1" hangingPunct="1"/>
            <a:r>
              <a:rPr lang="ru-RU" sz="1800" b="1" dirty="0" smtClean="0">
                <a:solidFill>
                  <a:schemeClr val="tx2"/>
                </a:solidFill>
              </a:rPr>
              <a:t>Врач-уролог</a:t>
            </a:r>
            <a:endParaRPr lang="en-US" sz="1800" b="1" dirty="0" smtClean="0">
              <a:solidFill>
                <a:schemeClr val="tx2"/>
              </a:solidFill>
            </a:endParaRPr>
          </a:p>
          <a:p>
            <a:pPr eaLnBrk="1" hangingPunct="1"/>
            <a:r>
              <a:rPr lang="ru-RU" sz="1800" b="1" dirty="0" smtClean="0">
                <a:solidFill>
                  <a:schemeClr val="tx2"/>
                </a:solidFill>
              </a:rPr>
              <a:t>Врач </a:t>
            </a:r>
            <a:r>
              <a:rPr lang="ru-RU" sz="1800" b="1" dirty="0">
                <a:solidFill>
                  <a:schemeClr val="tx2"/>
                </a:solidFill>
              </a:rPr>
              <a:t>- сердечно-сосудистый хирург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5589588"/>
            <a:ext cx="9144000" cy="12684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/>
              <a:t>ООО «Росмедконсалтинг»</a:t>
            </a:r>
          </a:p>
          <a:p>
            <a:pPr algn="ctr">
              <a:defRPr/>
            </a:pPr>
            <a:r>
              <a:rPr lang="ru-RU" sz="1600" dirty="0"/>
              <a:t>18 линия В.О., дом 29, лит. А, офис Б600, БЦ «Сенатор» </a:t>
            </a:r>
          </a:p>
          <a:p>
            <a:pPr algn="ctr">
              <a:defRPr/>
            </a:pPr>
            <a:r>
              <a:rPr lang="ru-RU" sz="1600" dirty="0"/>
              <a:t>Тел.</a:t>
            </a:r>
            <a:r>
              <a:rPr lang="en-US" sz="1600" dirty="0"/>
              <a:t>/</a:t>
            </a:r>
            <a:r>
              <a:rPr lang="ru-RU" sz="1600" dirty="0"/>
              <a:t>факс 7 (812) 332 75 60</a:t>
            </a:r>
          </a:p>
          <a:p>
            <a:pPr algn="ctr">
              <a:defRPr/>
            </a:pPr>
            <a:r>
              <a:rPr lang="en-US" sz="1600" dirty="0"/>
              <a:t>www.rosmedconsulting.ru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916399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385763"/>
            <a:ext cx="6516216" cy="10990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357188" eaLnBrk="1" hangingPunct="1">
              <a:defRPr/>
            </a:pPr>
            <a:r>
              <a:rPr lang="ru-RU" sz="3100" b="1" dirty="0" smtClean="0">
                <a:solidFill>
                  <a:schemeClr val="bg1"/>
                </a:solidFill>
              </a:rPr>
              <a:t>Случаи обязательного </a:t>
            </a:r>
          </a:p>
          <a:p>
            <a:pPr indent="357188" eaLnBrk="1" hangingPunct="1">
              <a:defRPr/>
            </a:pPr>
            <a:r>
              <a:rPr lang="ru-RU" sz="3100" b="1" dirty="0" smtClean="0">
                <a:solidFill>
                  <a:schemeClr val="bg1"/>
                </a:solidFill>
              </a:rPr>
              <a:t>применения </a:t>
            </a:r>
            <a:r>
              <a:rPr lang="ru-RU" sz="3100" b="1" dirty="0" err="1" smtClean="0">
                <a:solidFill>
                  <a:schemeClr val="bg1"/>
                </a:solidFill>
              </a:rPr>
              <a:t>профстандартов</a:t>
            </a:r>
            <a:endParaRPr lang="ru-RU" sz="3100" b="1" dirty="0">
              <a:solidFill>
                <a:schemeClr val="bg1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95536" y="2276872"/>
            <a:ext cx="2304256" cy="324036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2"/>
                </a:solidFill>
              </a:rPr>
              <a:t>В </a:t>
            </a:r>
            <a:r>
              <a:rPr lang="ru-RU" sz="2000" b="1" dirty="0" err="1" smtClean="0">
                <a:solidFill>
                  <a:schemeClr val="tx2"/>
                </a:solidFill>
              </a:rPr>
              <a:t>профстандартах</a:t>
            </a:r>
            <a:r>
              <a:rPr lang="ru-RU" sz="2000" b="1" dirty="0" smtClean="0">
                <a:solidFill>
                  <a:schemeClr val="tx2"/>
                </a:solidFill>
              </a:rPr>
              <a:t> обязательны</a:t>
            </a:r>
            <a:endParaRPr lang="ru-RU" sz="2000" b="1" dirty="0">
              <a:solidFill>
                <a:schemeClr val="tx2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249926" y="1700808"/>
            <a:ext cx="2618218" cy="219624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/>
                </a:solidFill>
              </a:rPr>
              <a:t>наименование</a:t>
            </a:r>
            <a:r>
              <a:rPr lang="ru-RU" dirty="0" smtClean="0">
                <a:solidFill>
                  <a:schemeClr val="tx2"/>
                </a:solidFill>
              </a:rPr>
              <a:t> </a:t>
            </a:r>
            <a:r>
              <a:rPr lang="ru-RU" dirty="0">
                <a:solidFill>
                  <a:schemeClr val="tx2"/>
                </a:solidFill>
              </a:rPr>
              <a:t>должностей, профессий, специальностей </a:t>
            </a:r>
            <a:endParaRPr lang="ru-RU" dirty="0" smtClean="0">
              <a:solidFill>
                <a:schemeClr val="tx2"/>
              </a:solidFill>
            </a:endParaRPr>
          </a:p>
          <a:p>
            <a:pPr algn="ctr"/>
            <a:r>
              <a:rPr lang="ru-RU" dirty="0" smtClean="0">
                <a:solidFill>
                  <a:schemeClr val="tx2"/>
                </a:solidFill>
              </a:rPr>
              <a:t>+ </a:t>
            </a:r>
            <a:r>
              <a:rPr lang="ru-RU" b="1" dirty="0" smtClean="0">
                <a:solidFill>
                  <a:schemeClr val="tx2"/>
                </a:solidFill>
              </a:rPr>
              <a:t>квалификационные </a:t>
            </a:r>
            <a:r>
              <a:rPr lang="ru-RU" b="1" dirty="0">
                <a:solidFill>
                  <a:schemeClr val="tx2"/>
                </a:solidFill>
              </a:rPr>
              <a:t>требования </a:t>
            </a:r>
            <a:r>
              <a:rPr lang="ru-RU" dirty="0">
                <a:solidFill>
                  <a:schemeClr val="tx2"/>
                </a:solidFill>
              </a:rPr>
              <a:t>к </a:t>
            </a:r>
            <a:r>
              <a:rPr lang="ru-RU" dirty="0" smtClean="0">
                <a:solidFill>
                  <a:schemeClr val="tx2"/>
                </a:solidFill>
              </a:rPr>
              <a:t>ним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372200" y="1700808"/>
            <a:ext cx="2474202" cy="219624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2"/>
                </a:solidFill>
              </a:rPr>
              <a:t>если с их занятием связано </a:t>
            </a:r>
            <a:r>
              <a:rPr lang="ru-RU" sz="2000" b="1" dirty="0" smtClean="0">
                <a:solidFill>
                  <a:schemeClr val="tx2"/>
                </a:solidFill>
              </a:rPr>
              <a:t>наличие компенсаций и льгот либо наличие ограничений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(ст. 57 ТК РФ)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258108" y="4077072"/>
            <a:ext cx="2610036" cy="18002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2"/>
                </a:solidFill>
              </a:rPr>
              <a:t>требования </a:t>
            </a:r>
            <a:r>
              <a:rPr lang="ru-RU" sz="2000" b="1" dirty="0">
                <a:solidFill>
                  <a:schemeClr val="tx2"/>
                </a:solidFill>
              </a:rPr>
              <a:t>к </a:t>
            </a:r>
            <a:r>
              <a:rPr lang="ru-RU" sz="2000" b="1" dirty="0" smtClean="0">
                <a:solidFill>
                  <a:schemeClr val="tx2"/>
                </a:solidFill>
              </a:rPr>
              <a:t>квалификации</a:t>
            </a:r>
            <a:endParaRPr lang="ru-RU" sz="2000" b="1" dirty="0">
              <a:solidFill>
                <a:schemeClr val="tx2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372200" y="4077072"/>
            <a:ext cx="2474202" cy="18002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2"/>
                </a:solidFill>
              </a:rPr>
              <a:t>если </a:t>
            </a:r>
            <a:r>
              <a:rPr lang="ru-RU" sz="2000" dirty="0" smtClean="0">
                <a:solidFill>
                  <a:schemeClr val="tx2"/>
                </a:solidFill>
              </a:rPr>
              <a:t>они </a:t>
            </a:r>
            <a:r>
              <a:rPr lang="ru-RU" sz="2000" b="1" dirty="0" smtClean="0">
                <a:solidFill>
                  <a:schemeClr val="tx2"/>
                </a:solidFill>
              </a:rPr>
              <a:t>установлены </a:t>
            </a:r>
            <a:br>
              <a:rPr lang="ru-RU" sz="2000" b="1" dirty="0" smtClean="0">
                <a:solidFill>
                  <a:schemeClr val="tx2"/>
                </a:solidFill>
              </a:rPr>
            </a:br>
            <a:r>
              <a:rPr lang="ru-RU" sz="2000" b="1" dirty="0" smtClean="0">
                <a:solidFill>
                  <a:schemeClr val="tx2"/>
                </a:solidFill>
              </a:rPr>
              <a:t>ТК РФ, иным ФЗ или НПА РФ</a:t>
            </a:r>
            <a:endParaRPr lang="ru-RU" sz="2000" b="1" dirty="0">
              <a:solidFill>
                <a:schemeClr val="tx2"/>
              </a:solidFill>
            </a:endParaRPr>
          </a:p>
          <a:p>
            <a:pPr algn="ctr"/>
            <a:r>
              <a:rPr lang="ru-RU" sz="2000" b="1" dirty="0">
                <a:solidFill>
                  <a:srgbClr val="FF0000"/>
                </a:solidFill>
              </a:rPr>
              <a:t>(ст. </a:t>
            </a:r>
            <a:r>
              <a:rPr lang="ru-RU" sz="2000" b="1" dirty="0" smtClean="0">
                <a:solidFill>
                  <a:srgbClr val="FF0000"/>
                </a:solidFill>
              </a:rPr>
              <a:t>195.3 </a:t>
            </a:r>
            <a:r>
              <a:rPr lang="ru-RU" sz="2000" b="1" dirty="0">
                <a:solidFill>
                  <a:srgbClr val="FF0000"/>
                </a:solidFill>
              </a:rPr>
              <a:t>ТК РФ)</a:t>
            </a:r>
          </a:p>
        </p:txBody>
      </p:sp>
      <p:cxnSp>
        <p:nvCxnSpPr>
          <p:cNvPr id="12" name="Прямая соединительная линия 11"/>
          <p:cNvCxnSpPr>
            <a:endCxn id="6" idx="1"/>
          </p:cNvCxnSpPr>
          <p:nvPr/>
        </p:nvCxnSpPr>
        <p:spPr>
          <a:xfrm flipV="1">
            <a:off x="2699792" y="2798930"/>
            <a:ext cx="550134" cy="91810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>
            <a:endCxn id="9" idx="1"/>
          </p:cNvCxnSpPr>
          <p:nvPr/>
        </p:nvCxnSpPr>
        <p:spPr>
          <a:xfrm>
            <a:off x="2699792" y="4077072"/>
            <a:ext cx="558316" cy="9001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>
            <a:stCxn id="6" idx="3"/>
            <a:endCxn id="7" idx="1"/>
          </p:cNvCxnSpPr>
          <p:nvPr/>
        </p:nvCxnSpPr>
        <p:spPr>
          <a:xfrm>
            <a:off x="5868144" y="2798930"/>
            <a:ext cx="5040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5868144" y="4977172"/>
            <a:ext cx="5040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7240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385763"/>
            <a:ext cx="6516216" cy="10990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357188" eaLnBrk="1" hangingPunct="1">
              <a:defRPr/>
            </a:pPr>
            <a:r>
              <a:rPr lang="ru-RU" sz="3100" b="1" dirty="0" smtClean="0">
                <a:solidFill>
                  <a:schemeClr val="bg1"/>
                </a:solidFill>
              </a:rPr>
              <a:t>Обязательное применение </a:t>
            </a:r>
          </a:p>
          <a:p>
            <a:pPr indent="357188" eaLnBrk="1" hangingPunct="1">
              <a:defRPr/>
            </a:pPr>
            <a:r>
              <a:rPr lang="ru-RU" sz="3100" b="1" dirty="0" smtClean="0">
                <a:solidFill>
                  <a:schemeClr val="bg1"/>
                </a:solidFill>
              </a:rPr>
              <a:t>на основании ст. 57 ТК РФ         1/2</a:t>
            </a:r>
            <a:endParaRPr lang="ru-RU" sz="3100" b="1" dirty="0">
              <a:solidFill>
                <a:schemeClr val="bg1"/>
              </a:solidFill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 bwMode="auto">
          <a:xfrm>
            <a:off x="467545" y="1772816"/>
            <a:ext cx="8280920" cy="3672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None/>
            </a:pPr>
            <a:r>
              <a:rPr lang="ru-RU" sz="2200" b="1" dirty="0" smtClean="0">
                <a:solidFill>
                  <a:schemeClr val="tx2"/>
                </a:solidFill>
              </a:rPr>
              <a:t>Наименование</a:t>
            </a:r>
            <a:r>
              <a:rPr lang="ru-RU" sz="2200" dirty="0" smtClean="0">
                <a:solidFill>
                  <a:schemeClr val="tx2"/>
                </a:solidFill>
              </a:rPr>
              <a:t> </a:t>
            </a:r>
            <a:r>
              <a:rPr lang="ru-RU" sz="2200" dirty="0">
                <a:solidFill>
                  <a:schemeClr val="tx2"/>
                </a:solidFill>
              </a:rPr>
              <a:t>должностей, профессий, специальностей и </a:t>
            </a:r>
            <a:r>
              <a:rPr lang="ru-RU" sz="2200" b="1" dirty="0">
                <a:solidFill>
                  <a:schemeClr val="tx2"/>
                </a:solidFill>
              </a:rPr>
              <a:t>квалификационные требования </a:t>
            </a:r>
            <a:r>
              <a:rPr lang="ru-RU" sz="2200" dirty="0">
                <a:solidFill>
                  <a:schemeClr val="tx2"/>
                </a:solidFill>
              </a:rPr>
              <a:t>к ним должны соответствовать наименованиям и требованиям, указанным </a:t>
            </a:r>
            <a:r>
              <a:rPr lang="ru-RU" sz="2200" u="sng" dirty="0">
                <a:solidFill>
                  <a:schemeClr val="tx2"/>
                </a:solidFill>
              </a:rPr>
              <a:t>в квалификационных справочниках или профессиональных стандартах</a:t>
            </a:r>
            <a:r>
              <a:rPr lang="ru-RU" sz="2200" dirty="0">
                <a:solidFill>
                  <a:schemeClr val="tx2"/>
                </a:solidFill>
              </a:rPr>
              <a:t>, </a:t>
            </a:r>
            <a:r>
              <a:rPr lang="ru-RU" sz="2200" dirty="0" smtClean="0">
                <a:solidFill>
                  <a:schemeClr val="tx2"/>
                </a:solidFill>
              </a:rPr>
              <a:t/>
            </a:r>
            <a:br>
              <a:rPr lang="ru-RU" sz="2200" dirty="0" smtClean="0">
                <a:solidFill>
                  <a:schemeClr val="tx2"/>
                </a:solidFill>
              </a:rPr>
            </a:br>
            <a:r>
              <a:rPr lang="ru-RU" sz="2200" dirty="0" smtClean="0">
                <a:solidFill>
                  <a:schemeClr val="tx2"/>
                </a:solidFill>
              </a:rPr>
              <a:t>если </a:t>
            </a:r>
            <a:r>
              <a:rPr lang="ru-RU" sz="2200" b="1" dirty="0">
                <a:solidFill>
                  <a:schemeClr val="tx2"/>
                </a:solidFill>
              </a:rPr>
              <a:t>в соответствии с Трудовым кодексом РФ или иными федеральными законами </a:t>
            </a:r>
            <a:r>
              <a:rPr lang="ru-RU" sz="2200" dirty="0">
                <a:solidFill>
                  <a:schemeClr val="tx2"/>
                </a:solidFill>
              </a:rPr>
              <a:t>с выполнением работ по этим должностям, профессиям, специальностям связано </a:t>
            </a:r>
            <a:r>
              <a:rPr lang="ru-RU" sz="2200" b="1" dirty="0">
                <a:solidFill>
                  <a:schemeClr val="tx2"/>
                </a:solidFill>
              </a:rPr>
              <a:t>предоставление компенсаций и льгот либо наличие </a:t>
            </a:r>
            <a:r>
              <a:rPr lang="ru-RU" sz="2200" b="1" dirty="0" smtClean="0">
                <a:solidFill>
                  <a:schemeClr val="tx2"/>
                </a:solidFill>
              </a:rPr>
              <a:t>ограничений</a:t>
            </a:r>
            <a:r>
              <a:rPr lang="ru-RU" sz="2200" dirty="0" smtClean="0">
                <a:solidFill>
                  <a:schemeClr val="tx2"/>
                </a:solidFill>
              </a:rPr>
              <a:t>.</a:t>
            </a:r>
          </a:p>
          <a:p>
            <a:pPr marL="0" indent="0" algn="r" eaLnBrk="1" hangingPunct="1">
              <a:buNone/>
            </a:pPr>
            <a:r>
              <a:rPr lang="ru-RU" sz="2000" i="1" dirty="0" smtClean="0">
                <a:solidFill>
                  <a:schemeClr val="tx2"/>
                </a:solidFill>
              </a:rPr>
              <a:t>Ч. 2 ст. 57 ТК РФ </a:t>
            </a:r>
            <a:br>
              <a:rPr lang="ru-RU" sz="2000" i="1" dirty="0" smtClean="0">
                <a:solidFill>
                  <a:schemeClr val="tx2"/>
                </a:solidFill>
              </a:rPr>
            </a:br>
            <a:r>
              <a:rPr lang="ru-RU" sz="2000" i="1" dirty="0" smtClean="0">
                <a:solidFill>
                  <a:schemeClr val="tx2"/>
                </a:solidFill>
              </a:rPr>
              <a:t>(в ред., действующей</a:t>
            </a:r>
            <a:r>
              <a:rPr lang="ru-RU" sz="2000" b="1" i="1" dirty="0" smtClean="0">
                <a:solidFill>
                  <a:schemeClr val="tx2"/>
                </a:solidFill>
              </a:rPr>
              <a:t> </a:t>
            </a:r>
            <a:r>
              <a:rPr lang="ru-RU" sz="2000" b="1" i="1" dirty="0">
                <a:solidFill>
                  <a:schemeClr val="tx2"/>
                </a:solidFill>
              </a:rPr>
              <a:t>с </a:t>
            </a:r>
            <a:r>
              <a:rPr lang="ru-RU" sz="2000" b="1" i="1" dirty="0" smtClean="0">
                <a:solidFill>
                  <a:schemeClr val="tx2"/>
                </a:solidFill>
              </a:rPr>
              <a:t>15.12.2012</a:t>
            </a:r>
            <a:r>
              <a:rPr lang="ru-RU" sz="2000" i="1" dirty="0" smtClean="0">
                <a:solidFill>
                  <a:schemeClr val="tx2"/>
                </a:solidFill>
              </a:rPr>
              <a:t>)</a:t>
            </a:r>
            <a:endParaRPr lang="ru-RU" sz="2000" i="1" dirty="0">
              <a:solidFill>
                <a:schemeClr val="tx2"/>
              </a:solidFill>
            </a:endParaRPr>
          </a:p>
          <a:p>
            <a:pPr marL="0" indent="0" algn="r" eaLnBrk="1" hangingPunct="1">
              <a:buNone/>
            </a:pPr>
            <a:endParaRPr lang="ru-RU" sz="2000" i="1" dirty="0" smtClean="0">
              <a:solidFill>
                <a:schemeClr val="tx2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5589588"/>
            <a:ext cx="9144000" cy="12684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/>
              <a:t>ООО «Росмедконсалтинг»</a:t>
            </a:r>
          </a:p>
          <a:p>
            <a:pPr algn="ctr">
              <a:defRPr/>
            </a:pPr>
            <a:r>
              <a:rPr lang="ru-RU" sz="1600" dirty="0"/>
              <a:t>18 линия В.О., дом 29, лит. А, офис Б600, БЦ «Сенатор» </a:t>
            </a:r>
          </a:p>
          <a:p>
            <a:pPr algn="ctr">
              <a:defRPr/>
            </a:pPr>
            <a:r>
              <a:rPr lang="ru-RU" sz="1600" dirty="0"/>
              <a:t>Тел.</a:t>
            </a:r>
            <a:r>
              <a:rPr lang="en-US" sz="1600" dirty="0"/>
              <a:t>/</a:t>
            </a:r>
            <a:r>
              <a:rPr lang="ru-RU" sz="1600" dirty="0"/>
              <a:t>факс 7 (812) 332 75 60</a:t>
            </a:r>
          </a:p>
          <a:p>
            <a:pPr algn="ctr">
              <a:defRPr/>
            </a:pPr>
            <a:r>
              <a:rPr lang="en-US" sz="1600" dirty="0"/>
              <a:t>www.rosmedconsulting.ru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677355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385763"/>
            <a:ext cx="6516216" cy="10990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357188" eaLnBrk="1" hangingPunct="1">
              <a:defRPr/>
            </a:pPr>
            <a:r>
              <a:rPr lang="ru-RU" sz="3100" b="1" dirty="0" smtClean="0">
                <a:solidFill>
                  <a:schemeClr val="bg1"/>
                </a:solidFill>
              </a:rPr>
              <a:t>Обязательное применение </a:t>
            </a:r>
          </a:p>
          <a:p>
            <a:pPr indent="357188" eaLnBrk="1" hangingPunct="1">
              <a:defRPr/>
            </a:pPr>
            <a:r>
              <a:rPr lang="ru-RU" sz="3100" b="1" dirty="0" smtClean="0">
                <a:solidFill>
                  <a:schemeClr val="bg1"/>
                </a:solidFill>
              </a:rPr>
              <a:t>на основании ст. 57 ТК РФ         2/2</a:t>
            </a:r>
            <a:endParaRPr lang="ru-RU" sz="3100" b="1" dirty="0">
              <a:solidFill>
                <a:schemeClr val="bg1"/>
              </a:solidFill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 bwMode="auto">
          <a:xfrm>
            <a:off x="467545" y="1772816"/>
            <a:ext cx="8280920" cy="3672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ru-RU" sz="1800" dirty="0" smtClean="0">
                <a:solidFill>
                  <a:schemeClr val="tx2"/>
                </a:solidFill>
              </a:rPr>
              <a:t>Примеры:</a:t>
            </a:r>
          </a:p>
          <a:p>
            <a:pPr eaLnBrk="1" hangingPunct="1">
              <a:buFontTx/>
              <a:buChar char="-"/>
            </a:pPr>
            <a:r>
              <a:rPr lang="en-US" sz="1800" b="1" dirty="0">
                <a:solidFill>
                  <a:srgbClr val="00B050"/>
                </a:solidFill>
              </a:rPr>
              <a:t>V </a:t>
            </a:r>
            <a:r>
              <a:rPr lang="ru-RU" sz="1800" b="1" dirty="0" smtClean="0">
                <a:solidFill>
                  <a:schemeClr val="tx2"/>
                </a:solidFill>
              </a:rPr>
              <a:t>досрочный выход на пенсию по спискам </a:t>
            </a:r>
            <a:r>
              <a:rPr lang="ru-RU" sz="1800" dirty="0" smtClean="0">
                <a:solidFill>
                  <a:schemeClr val="tx2"/>
                </a:solidFill>
              </a:rPr>
              <a:t>(мед. работники),</a:t>
            </a:r>
            <a:endParaRPr lang="ru-RU" sz="1800" b="1" dirty="0" smtClean="0">
              <a:solidFill>
                <a:srgbClr val="00B050"/>
              </a:solidFill>
            </a:endParaRPr>
          </a:p>
          <a:p>
            <a:pPr eaLnBrk="1" hangingPunct="1">
              <a:buFontTx/>
              <a:buChar char="-"/>
            </a:pPr>
            <a:r>
              <a:rPr lang="en-US" sz="1800" b="1" dirty="0">
                <a:solidFill>
                  <a:srgbClr val="00B050"/>
                </a:solidFill>
              </a:rPr>
              <a:t>V </a:t>
            </a:r>
            <a:r>
              <a:rPr lang="ru-RU" sz="1800" b="1" dirty="0" smtClean="0">
                <a:solidFill>
                  <a:schemeClr val="tx2"/>
                </a:solidFill>
              </a:rPr>
              <a:t>удлиненные или доп. отпуска </a:t>
            </a:r>
            <a:r>
              <a:rPr lang="ru-RU" sz="1800" dirty="0" smtClean="0">
                <a:solidFill>
                  <a:schemeClr val="tx2"/>
                </a:solidFill>
              </a:rPr>
              <a:t>(мед. работники),</a:t>
            </a:r>
          </a:p>
          <a:p>
            <a:pPr eaLnBrk="1" hangingPunct="1">
              <a:buFontTx/>
              <a:buChar char="-"/>
            </a:pPr>
            <a:r>
              <a:rPr lang="en-US" sz="1800" b="1" dirty="0">
                <a:solidFill>
                  <a:srgbClr val="00B050"/>
                </a:solidFill>
              </a:rPr>
              <a:t>V </a:t>
            </a:r>
            <a:r>
              <a:rPr lang="ru-RU" sz="1800" b="1" dirty="0" smtClean="0">
                <a:solidFill>
                  <a:schemeClr val="tx2"/>
                </a:solidFill>
              </a:rPr>
              <a:t>сокращенное рабочее время </a:t>
            </a:r>
            <a:r>
              <a:rPr lang="ru-RU" sz="1800" dirty="0">
                <a:solidFill>
                  <a:schemeClr val="tx2"/>
                </a:solidFill>
              </a:rPr>
              <a:t>(мед. работники</a:t>
            </a:r>
            <a:r>
              <a:rPr lang="ru-RU" sz="1800" dirty="0" smtClean="0">
                <a:solidFill>
                  <a:schemeClr val="tx2"/>
                </a:solidFill>
              </a:rPr>
              <a:t>),</a:t>
            </a:r>
            <a:endParaRPr lang="en-US" sz="1800" b="1" dirty="0">
              <a:solidFill>
                <a:srgbClr val="00B050"/>
              </a:solidFill>
            </a:endParaRPr>
          </a:p>
          <a:p>
            <a:pPr eaLnBrk="1" hangingPunct="1">
              <a:buFontTx/>
              <a:buChar char="-"/>
            </a:pPr>
            <a:r>
              <a:rPr lang="en-US" sz="1800" b="1" dirty="0" smtClean="0">
                <a:solidFill>
                  <a:srgbClr val="00B050"/>
                </a:solidFill>
              </a:rPr>
              <a:t>V </a:t>
            </a:r>
            <a:r>
              <a:rPr lang="ru-RU" sz="1800" b="1" dirty="0" err="1" smtClean="0">
                <a:solidFill>
                  <a:schemeClr val="tx2"/>
                </a:solidFill>
              </a:rPr>
              <a:t>предрейсовый</a:t>
            </a:r>
            <a:r>
              <a:rPr lang="ru-RU" sz="1800" b="1" dirty="0" smtClean="0">
                <a:solidFill>
                  <a:schemeClr val="tx2"/>
                </a:solidFill>
              </a:rPr>
              <a:t> мед. осмотр </a:t>
            </a:r>
            <a:r>
              <a:rPr lang="ru-RU" sz="1800" dirty="0" smtClean="0">
                <a:solidFill>
                  <a:schemeClr val="tx2"/>
                </a:solidFill>
              </a:rPr>
              <a:t>(водители),</a:t>
            </a:r>
          </a:p>
          <a:p>
            <a:pPr eaLnBrk="1" hangingPunct="1">
              <a:buFontTx/>
              <a:buChar char="-"/>
            </a:pPr>
            <a:r>
              <a:rPr lang="en-US" sz="1800" b="1" dirty="0">
                <a:solidFill>
                  <a:srgbClr val="00B050"/>
                </a:solidFill>
              </a:rPr>
              <a:t>V </a:t>
            </a:r>
            <a:r>
              <a:rPr lang="ru-RU" sz="1800" b="1" dirty="0" smtClean="0">
                <a:solidFill>
                  <a:schemeClr val="tx2"/>
                </a:solidFill>
              </a:rPr>
              <a:t>ограничения допуска к проф. деятельности </a:t>
            </a:r>
            <a:r>
              <a:rPr lang="ru-RU" sz="1800" dirty="0">
                <a:solidFill>
                  <a:schemeClr val="tx2"/>
                </a:solidFill>
              </a:rPr>
              <a:t>(мед. работники</a:t>
            </a:r>
            <a:r>
              <a:rPr lang="ru-RU" sz="1800" dirty="0" smtClean="0">
                <a:solidFill>
                  <a:schemeClr val="tx2"/>
                </a:solidFill>
              </a:rPr>
              <a:t>),</a:t>
            </a:r>
            <a:endParaRPr lang="en-US" sz="1800" b="1" dirty="0">
              <a:solidFill>
                <a:srgbClr val="00B050"/>
              </a:solidFill>
            </a:endParaRPr>
          </a:p>
          <a:p>
            <a:pPr eaLnBrk="1" hangingPunct="1">
              <a:buFontTx/>
              <a:buChar char="-"/>
            </a:pPr>
            <a:r>
              <a:rPr lang="ru-RU" sz="1800" b="1" dirty="0" smtClean="0">
                <a:solidFill>
                  <a:srgbClr val="FF0000"/>
                </a:solidFill>
              </a:rPr>
              <a:t>Х </a:t>
            </a:r>
            <a:r>
              <a:rPr lang="ru-RU" sz="1800" strike="sngStrike" dirty="0" smtClean="0">
                <a:solidFill>
                  <a:schemeClr val="tx2"/>
                </a:solidFill>
              </a:rPr>
              <a:t>компенсации за вредные условия труда по итогам СОУТ</a:t>
            </a:r>
            <a:r>
              <a:rPr lang="ru-RU" sz="1800" dirty="0" smtClean="0">
                <a:solidFill>
                  <a:schemeClr val="tx2"/>
                </a:solidFill>
              </a:rPr>
              <a:t>,</a:t>
            </a:r>
          </a:p>
          <a:p>
            <a:pPr eaLnBrk="1" hangingPunct="1">
              <a:buFontTx/>
              <a:buChar char="-"/>
            </a:pPr>
            <a:r>
              <a:rPr lang="ru-RU" sz="1800" b="1" dirty="0">
                <a:solidFill>
                  <a:srgbClr val="FF0000"/>
                </a:solidFill>
              </a:rPr>
              <a:t>Х </a:t>
            </a:r>
            <a:r>
              <a:rPr lang="ru-RU" sz="1800" strike="sngStrike" dirty="0" smtClean="0">
                <a:solidFill>
                  <a:schemeClr val="tx2"/>
                </a:solidFill>
              </a:rPr>
              <a:t>ограничения и компенсации, связанные с возрастом, полом, состоянием здоровья</a:t>
            </a:r>
            <a:r>
              <a:rPr lang="ru-RU" sz="1800" dirty="0" smtClean="0">
                <a:solidFill>
                  <a:schemeClr val="tx2"/>
                </a:solidFill>
              </a:rPr>
              <a:t>.</a:t>
            </a:r>
          </a:p>
          <a:p>
            <a:pPr eaLnBrk="1" hangingPunct="1"/>
            <a:r>
              <a:rPr lang="ru-RU" sz="1800" dirty="0" smtClean="0">
                <a:solidFill>
                  <a:schemeClr val="tx2"/>
                </a:solidFill>
              </a:rPr>
              <a:t>Устанавливаются </a:t>
            </a:r>
            <a:r>
              <a:rPr lang="ru-RU" sz="1800" u="sng" dirty="0" smtClean="0">
                <a:solidFill>
                  <a:schemeClr val="tx2"/>
                </a:solidFill>
              </a:rPr>
              <a:t>только</a:t>
            </a:r>
            <a:r>
              <a:rPr lang="ru-RU" sz="1800" dirty="0" smtClean="0">
                <a:solidFill>
                  <a:schemeClr val="tx2"/>
                </a:solidFill>
              </a:rPr>
              <a:t> ТК РФ или иным федеральным законом.</a:t>
            </a:r>
          </a:p>
          <a:p>
            <a:pPr eaLnBrk="1" hangingPunct="1"/>
            <a:r>
              <a:rPr lang="ru-RU" sz="1800" dirty="0" smtClean="0">
                <a:solidFill>
                  <a:schemeClr val="tx2"/>
                </a:solidFill>
              </a:rPr>
              <a:t>Возможность выбора между ЕКС и </a:t>
            </a:r>
            <a:r>
              <a:rPr lang="ru-RU" sz="1800" dirty="0" err="1" smtClean="0">
                <a:solidFill>
                  <a:schemeClr val="tx2"/>
                </a:solidFill>
              </a:rPr>
              <a:t>профстандартом</a:t>
            </a:r>
            <a:r>
              <a:rPr lang="ru-RU" sz="1800" dirty="0" smtClean="0">
                <a:solidFill>
                  <a:schemeClr val="tx2"/>
                </a:solidFill>
              </a:rPr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5589588"/>
            <a:ext cx="9144000" cy="12684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/>
              <a:t>ООО «Росмедконсалтинг»</a:t>
            </a:r>
          </a:p>
          <a:p>
            <a:pPr algn="ctr">
              <a:defRPr/>
            </a:pPr>
            <a:r>
              <a:rPr lang="ru-RU" sz="1600" dirty="0"/>
              <a:t>18 линия В.О., дом 29, лит. А, офис Б600, БЦ «Сенатор» </a:t>
            </a:r>
          </a:p>
          <a:p>
            <a:pPr algn="ctr">
              <a:defRPr/>
            </a:pPr>
            <a:r>
              <a:rPr lang="ru-RU" sz="1600" dirty="0"/>
              <a:t>Тел.</a:t>
            </a:r>
            <a:r>
              <a:rPr lang="en-US" sz="1600" dirty="0"/>
              <a:t>/</a:t>
            </a:r>
            <a:r>
              <a:rPr lang="ru-RU" sz="1600" dirty="0"/>
              <a:t>факс 7 (812) 332 75 60</a:t>
            </a:r>
          </a:p>
          <a:p>
            <a:pPr algn="ctr">
              <a:defRPr/>
            </a:pPr>
            <a:r>
              <a:rPr lang="en-US" sz="1600" dirty="0"/>
              <a:t>www.rosmedconsulting.ru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457360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385763"/>
            <a:ext cx="6516216" cy="10990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357188" eaLnBrk="1" hangingPunct="1">
              <a:defRPr/>
            </a:pPr>
            <a:r>
              <a:rPr lang="ru-RU" sz="3100" b="1" dirty="0" smtClean="0">
                <a:solidFill>
                  <a:schemeClr val="bg1"/>
                </a:solidFill>
              </a:rPr>
              <a:t>Обязательное применение </a:t>
            </a:r>
          </a:p>
          <a:p>
            <a:pPr indent="357188" eaLnBrk="1" hangingPunct="1">
              <a:defRPr/>
            </a:pPr>
            <a:r>
              <a:rPr lang="ru-RU" sz="3100" b="1" dirty="0" smtClean="0">
                <a:solidFill>
                  <a:schemeClr val="bg1"/>
                </a:solidFill>
              </a:rPr>
              <a:t>на основании ст. 195.3 ТК РФ    1/4</a:t>
            </a:r>
            <a:endParaRPr lang="ru-RU" sz="3100" b="1" dirty="0">
              <a:solidFill>
                <a:schemeClr val="bg1"/>
              </a:solidFill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 bwMode="auto">
          <a:xfrm>
            <a:off x="467545" y="1772816"/>
            <a:ext cx="8280920" cy="3672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200" dirty="0">
                <a:solidFill>
                  <a:schemeClr val="tx2"/>
                </a:solidFill>
              </a:rPr>
              <a:t>Е</a:t>
            </a:r>
            <a:r>
              <a:rPr lang="ru-RU" sz="2200" dirty="0" smtClean="0">
                <a:solidFill>
                  <a:schemeClr val="tx2"/>
                </a:solidFill>
              </a:rPr>
              <a:t>сли </a:t>
            </a:r>
            <a:r>
              <a:rPr lang="ru-RU" sz="2200" b="1" dirty="0">
                <a:solidFill>
                  <a:schemeClr val="tx2"/>
                </a:solidFill>
              </a:rPr>
              <a:t>настоящим Кодексом, другими федеральными законами, иными нормативными правовыми актами Российской Федерации </a:t>
            </a:r>
            <a:r>
              <a:rPr lang="ru-RU" sz="2200" dirty="0">
                <a:solidFill>
                  <a:schemeClr val="tx2"/>
                </a:solidFill>
              </a:rPr>
              <a:t>установлены </a:t>
            </a:r>
            <a:r>
              <a:rPr lang="ru-RU" sz="2200" b="1" dirty="0">
                <a:solidFill>
                  <a:schemeClr val="tx2"/>
                </a:solidFill>
              </a:rPr>
              <a:t>требования к квалификации, необходимой работнику для выполнения определенной трудовой функции</a:t>
            </a:r>
            <a:r>
              <a:rPr lang="ru-RU" sz="2200" dirty="0">
                <a:solidFill>
                  <a:schemeClr val="tx2"/>
                </a:solidFill>
              </a:rPr>
              <a:t>, </a:t>
            </a:r>
            <a:r>
              <a:rPr lang="ru-RU" sz="2200" u="sng" dirty="0">
                <a:solidFill>
                  <a:schemeClr val="tx2"/>
                </a:solidFill>
              </a:rPr>
              <a:t>профессиональные стандарты</a:t>
            </a:r>
            <a:r>
              <a:rPr lang="ru-RU" sz="2200" dirty="0">
                <a:solidFill>
                  <a:schemeClr val="tx2"/>
                </a:solidFill>
              </a:rPr>
              <a:t> в части указанных требований обязательны для применения работодателями</a:t>
            </a:r>
            <a:r>
              <a:rPr lang="ru-RU" sz="2200" dirty="0" smtClean="0">
                <a:solidFill>
                  <a:schemeClr val="tx2"/>
                </a:solidFill>
              </a:rPr>
              <a:t>.</a:t>
            </a:r>
          </a:p>
          <a:p>
            <a:pPr marL="0" indent="0">
              <a:buNone/>
            </a:pPr>
            <a:endParaRPr lang="ru-RU" sz="2200" i="1" dirty="0" smtClean="0">
              <a:solidFill>
                <a:schemeClr val="tx2"/>
              </a:solidFill>
            </a:endParaRPr>
          </a:p>
          <a:p>
            <a:pPr marL="0" indent="0" algn="r" eaLnBrk="1" hangingPunct="1">
              <a:buNone/>
            </a:pPr>
            <a:r>
              <a:rPr lang="ru-RU" sz="2000" i="1" dirty="0" smtClean="0">
                <a:solidFill>
                  <a:schemeClr val="tx2"/>
                </a:solidFill>
              </a:rPr>
              <a:t>Ч. 1 ст. 195.3 ТК РФ </a:t>
            </a:r>
            <a:br>
              <a:rPr lang="ru-RU" sz="2000" i="1" dirty="0" smtClean="0">
                <a:solidFill>
                  <a:schemeClr val="tx2"/>
                </a:solidFill>
              </a:rPr>
            </a:br>
            <a:r>
              <a:rPr lang="ru-RU" sz="2000" i="1" dirty="0" smtClean="0">
                <a:solidFill>
                  <a:schemeClr val="tx2"/>
                </a:solidFill>
              </a:rPr>
              <a:t>(действует</a:t>
            </a:r>
            <a:r>
              <a:rPr lang="ru-RU" sz="2000" b="1" i="1" dirty="0" smtClean="0">
                <a:solidFill>
                  <a:schemeClr val="tx2"/>
                </a:solidFill>
              </a:rPr>
              <a:t> с 01.07.2016</a:t>
            </a:r>
            <a:r>
              <a:rPr lang="ru-RU" sz="2000" i="1" dirty="0" smtClean="0">
                <a:solidFill>
                  <a:schemeClr val="tx2"/>
                </a:solidFill>
              </a:rPr>
              <a:t>)</a:t>
            </a:r>
            <a:endParaRPr lang="ru-RU" sz="2000" b="1" i="1" dirty="0" smtClean="0">
              <a:solidFill>
                <a:schemeClr val="tx2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5589588"/>
            <a:ext cx="9144000" cy="12684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/>
              <a:t>ООО «Росмедконсалтинг»</a:t>
            </a:r>
          </a:p>
          <a:p>
            <a:pPr algn="ctr">
              <a:defRPr/>
            </a:pPr>
            <a:r>
              <a:rPr lang="ru-RU" sz="1600" dirty="0"/>
              <a:t>18 линия В.О., дом 29, лит. А, офис Б600, БЦ «Сенатор» </a:t>
            </a:r>
          </a:p>
          <a:p>
            <a:pPr algn="ctr">
              <a:defRPr/>
            </a:pPr>
            <a:r>
              <a:rPr lang="ru-RU" sz="1600" dirty="0"/>
              <a:t>Тел.</a:t>
            </a:r>
            <a:r>
              <a:rPr lang="en-US" sz="1600" dirty="0"/>
              <a:t>/</a:t>
            </a:r>
            <a:r>
              <a:rPr lang="ru-RU" sz="1600" dirty="0"/>
              <a:t>факс 7 (812) 332 75 60</a:t>
            </a:r>
          </a:p>
          <a:p>
            <a:pPr algn="ctr">
              <a:defRPr/>
            </a:pPr>
            <a:r>
              <a:rPr lang="en-US" sz="1600" dirty="0"/>
              <a:t>www.rosmedconsulting.ru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052017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8504</TotalTime>
  <Words>2693</Words>
  <Application>Microsoft Office PowerPoint</Application>
  <PresentationFormat>Экран (4:3)</PresentationFormat>
  <Paragraphs>332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Maria Korobenkova</dc:creator>
  <cp:lastModifiedBy>User</cp:lastModifiedBy>
  <cp:revision>250</cp:revision>
  <cp:lastPrinted>2018-06-06T08:31:37Z</cp:lastPrinted>
  <dcterms:created xsi:type="dcterms:W3CDTF">2014-04-08T11:08:55Z</dcterms:created>
  <dcterms:modified xsi:type="dcterms:W3CDTF">2018-06-07T10:34:56Z</dcterms:modified>
</cp:coreProperties>
</file>